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media/image78.jp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7"/>
  </p:notes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3" r:id="rId14"/>
    <p:sldId id="314" r:id="rId15"/>
    <p:sldId id="325" r:id="rId16"/>
    <p:sldId id="271" r:id="rId17"/>
    <p:sldId id="270" r:id="rId18"/>
    <p:sldId id="276" r:id="rId19"/>
    <p:sldId id="277" r:id="rId20"/>
    <p:sldId id="275" r:id="rId21"/>
    <p:sldId id="278" r:id="rId22"/>
    <p:sldId id="279" r:id="rId23"/>
    <p:sldId id="274" r:id="rId24"/>
    <p:sldId id="285" r:id="rId25"/>
    <p:sldId id="284" r:id="rId26"/>
    <p:sldId id="283" r:id="rId27"/>
    <p:sldId id="282" r:id="rId28"/>
    <p:sldId id="291" r:id="rId29"/>
    <p:sldId id="315" r:id="rId30"/>
    <p:sldId id="288" r:id="rId31"/>
    <p:sldId id="287" r:id="rId32"/>
    <p:sldId id="286" r:id="rId33"/>
    <p:sldId id="297" r:id="rId34"/>
    <p:sldId id="296" r:id="rId35"/>
    <p:sldId id="295" r:id="rId36"/>
    <p:sldId id="294" r:id="rId37"/>
    <p:sldId id="300" r:id="rId38"/>
    <p:sldId id="299" r:id="rId39"/>
    <p:sldId id="298" r:id="rId40"/>
    <p:sldId id="309" r:id="rId41"/>
    <p:sldId id="308" r:id="rId42"/>
    <p:sldId id="307" r:id="rId43"/>
    <p:sldId id="306" r:id="rId44"/>
    <p:sldId id="305" r:id="rId45"/>
    <p:sldId id="304" r:id="rId46"/>
    <p:sldId id="316" r:id="rId47"/>
    <p:sldId id="303" r:id="rId48"/>
    <p:sldId id="317" r:id="rId49"/>
    <p:sldId id="318" r:id="rId50"/>
    <p:sldId id="319" r:id="rId51"/>
    <p:sldId id="320" r:id="rId52"/>
    <p:sldId id="321" r:id="rId53"/>
    <p:sldId id="322" r:id="rId54"/>
    <p:sldId id="323" r:id="rId55"/>
    <p:sldId id="324" r:id="rId56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in Hasilík" initials="MH" lastIdx="1" clrIdx="0">
    <p:extLst/>
  </p:cmAuthor>
  <p:cmAuthor id="2" name="Martin Hasilík" initials="MH [2]" lastIdx="1" clrIdx="1">
    <p:extLst/>
  </p:cmAuthor>
  <p:cmAuthor id="3" name="Martin Hasilík" initials="MH [3]" lastIdx="1" clrIdx="2">
    <p:extLst/>
  </p:cmAuthor>
  <p:cmAuthor id="4" name="Martin Hasilík" initials="MH [4]" lastIdx="1" clrIdx="3">
    <p:extLst/>
  </p:cmAuthor>
  <p:cmAuthor id="5" name="Martin Hasilík" initials="MH [5]" lastIdx="1" clrIdx="4">
    <p:extLst/>
  </p:cmAuthor>
  <p:cmAuthor id="6" name="Martin Hasilík" initials="MH [6]" lastIdx="1" clrIdx="5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BA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6" autoAdjust="0"/>
    <p:restoredTop sz="95571" autoAdjust="0"/>
  </p:normalViewPr>
  <p:slideViewPr>
    <p:cSldViewPr snapToGrid="0">
      <p:cViewPr varScale="1">
        <p:scale>
          <a:sx n="88" d="100"/>
          <a:sy n="88" d="100"/>
        </p:scale>
        <p:origin x="1398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2C0F1C-22EC-1A45-866C-257CFA017569}" type="datetimeFigureOut">
              <a:rPr lang="en-US" smtClean="0"/>
              <a:pPr/>
              <a:t>5/26/2017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234BA2-59D3-354F-9813-2B96753C8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051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fld id="{42212B41-4BEB-462B-8999-740BC87A306D}" type="slidenum">
              <a:rPr>
                <a:solidFill>
                  <a:prstClr val="black"/>
                </a:solidFill>
              </a:rPr>
              <a:pPr/>
              <a:t>51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46138" y="882650"/>
            <a:ext cx="5799137" cy="43513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749350" y="5513192"/>
            <a:ext cx="5994443" cy="5223209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2735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510E873-F388-4FF8-8F35-CA7C5F28E898}" type="slidenum">
              <a:t>52</a:t>
            </a:fld>
            <a:endParaRPr lang="cs-CZ"/>
          </a:p>
        </p:txBody>
      </p:sp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46138" y="882650"/>
            <a:ext cx="5799137" cy="43513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9606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74FFF4C-C072-4703-A4B1-EFEEC106F3CF}" type="slidenum">
              <a:t>53</a:t>
            </a:fld>
            <a:endParaRPr lang="cs-CZ"/>
          </a:p>
        </p:txBody>
      </p:sp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46138" y="882650"/>
            <a:ext cx="5799137" cy="43513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2926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B2045-CAA6-4973-A681-1B79DE3C952C}" type="datetimeFigureOut">
              <a:rPr lang="cs-CZ" smtClean="0"/>
              <a:pPr/>
              <a:t>26. 5. 2017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28DD-8561-483B-8D4F-A236613548C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250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B2045-CAA6-4973-A681-1B79DE3C952C}" type="datetimeFigureOut">
              <a:rPr lang="cs-CZ" smtClean="0"/>
              <a:pPr/>
              <a:t>26. 5. 2017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28DD-8561-483B-8D4F-A236613548C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3053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B2045-CAA6-4973-A681-1B79DE3C952C}" type="datetimeFigureOut">
              <a:rPr lang="cs-CZ" smtClean="0"/>
              <a:pPr/>
              <a:t>26. 5. 2017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28DD-8561-483B-8D4F-A236613548C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4735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B2045-CAA6-4973-A681-1B79DE3C952C}" type="datetimeFigureOut">
              <a:rPr lang="cs-CZ" smtClean="0"/>
              <a:pPr/>
              <a:t>26. 5. 2017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28DD-8561-483B-8D4F-A236613548C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2730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B2045-CAA6-4973-A681-1B79DE3C952C}" type="datetimeFigureOut">
              <a:rPr lang="cs-CZ" smtClean="0"/>
              <a:pPr/>
              <a:t>26. 5. 2017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28DD-8561-483B-8D4F-A236613548C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7581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B2045-CAA6-4973-A681-1B79DE3C952C}" type="datetimeFigureOut">
              <a:rPr lang="cs-CZ" smtClean="0"/>
              <a:pPr/>
              <a:t>26. 5. 2017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28DD-8561-483B-8D4F-A236613548C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1919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B2045-CAA6-4973-A681-1B79DE3C952C}" type="datetimeFigureOut">
              <a:rPr lang="cs-CZ" smtClean="0"/>
              <a:pPr/>
              <a:t>26. 5. 2017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28DD-8561-483B-8D4F-A236613548C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7503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B2045-CAA6-4973-A681-1B79DE3C952C}" type="datetimeFigureOut">
              <a:rPr lang="cs-CZ" smtClean="0"/>
              <a:pPr/>
              <a:t>26. 5. 2017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28DD-8561-483B-8D4F-A236613548C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4772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B2045-CAA6-4973-A681-1B79DE3C952C}" type="datetimeFigureOut">
              <a:rPr lang="cs-CZ" smtClean="0"/>
              <a:pPr/>
              <a:t>26. 5. 2017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28DD-8561-483B-8D4F-A236613548C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1601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B2045-CAA6-4973-A681-1B79DE3C952C}" type="datetimeFigureOut">
              <a:rPr lang="cs-CZ" smtClean="0"/>
              <a:pPr/>
              <a:t>26. 5. 2017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28DD-8561-483B-8D4F-A236613548C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6431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B2045-CAA6-4973-A681-1B79DE3C952C}" type="datetimeFigureOut">
              <a:rPr lang="cs-CZ" smtClean="0"/>
              <a:pPr/>
              <a:t>26. 5. 2017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28DD-8561-483B-8D4F-A236613548C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8907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4B2045-CAA6-4973-A681-1B79DE3C952C}" type="datetimeFigureOut">
              <a:rPr lang="cs-CZ" smtClean="0"/>
              <a:pPr/>
              <a:t>26. 5. 2017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B28DD-8561-483B-8D4F-A236613548C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4388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tiff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02673" y="2190004"/>
            <a:ext cx="7855527" cy="401021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altLang="cs-CZ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SJEDNOCENÁ TYPOLOGIE </a:t>
            </a:r>
            <a:r>
              <a:rPr lang="cs-CZ" alt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POP/POS médií</a:t>
            </a:r>
            <a:br>
              <a:rPr lang="cs-CZ" altLang="cs-CZ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 orientačními cenami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altLang="cs-CZ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za </a:t>
            </a:r>
            <a:r>
              <a:rPr lang="cs-CZ" alt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jejich </a:t>
            </a:r>
            <a:r>
              <a:rPr lang="cs-CZ" altLang="cs-CZ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produkci</a:t>
            </a:r>
          </a:p>
          <a:p>
            <a:r>
              <a:rPr lang="cs-CZ" altLang="cs-CZ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altLang="cs-CZ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32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FMCG </a:t>
            </a:r>
            <a:r>
              <a:rPr lang="mr-IN" altLang="cs-CZ" sz="32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cs-CZ" altLang="cs-CZ" sz="32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b="1" dirty="0" err="1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</a:t>
            </a:r>
            <a:r>
              <a:rPr lang="cs-CZ" altLang="cs-CZ" sz="32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retail</a:t>
            </a:r>
            <a:endParaRPr lang="cs-CZ" sz="32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2" y="437483"/>
            <a:ext cx="1600198" cy="73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4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Přímá spojnice 9"/>
          <p:cNvCxnSpPr/>
          <p:nvPr/>
        </p:nvCxnSpPr>
        <p:spPr>
          <a:xfrm>
            <a:off x="675409" y="1439769"/>
            <a:ext cx="7782791" cy="0"/>
          </a:xfrm>
          <a:prstGeom prst="line">
            <a:avLst/>
          </a:prstGeom>
          <a:ln w="38100">
            <a:solidFill>
              <a:srgbClr val="0EBA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2" y="437483"/>
            <a:ext cx="1600198" cy="737763"/>
          </a:xfrm>
          <a:prstGeom prst="rect">
            <a:avLst/>
          </a:prstGeom>
        </p:spPr>
      </p:pic>
      <p:sp>
        <p:nvSpPr>
          <p:cNvPr id="6" name="Obdélník 5"/>
          <p:cNvSpPr>
            <a:spLocks noChangeArrowheads="1"/>
          </p:cNvSpPr>
          <p:nvPr/>
        </p:nvSpPr>
        <p:spPr bwMode="auto">
          <a:xfrm>
            <a:off x="675409" y="4537303"/>
            <a:ext cx="7782791" cy="134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no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ts val="1000"/>
              </a:spcBef>
            </a:pPr>
            <a:r>
              <a:rPr lang="cs-CZ" altLang="cs-CZ" sz="1800" dirty="0">
                <a:solidFill>
                  <a:schemeClr val="tx1"/>
                </a:solidFill>
                <a:cs typeface="Arial" panose="020B0604020202020204" pitchFamily="34" charset="0"/>
              </a:rPr>
              <a:t>Název</a:t>
            </a:r>
            <a:r>
              <a:rPr lang="cs-CZ" altLang="cs-CZ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  <a:r>
              <a:rPr lang="cs-CZ" altLang="cs-CZ" sz="18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	</a:t>
            </a:r>
            <a:r>
              <a:rPr lang="cs-CZ" altLang="cs-CZ" sz="20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Podlahová grafika /</a:t>
            </a:r>
            <a:r>
              <a:rPr lang="cs-CZ" altLang="cs-CZ" sz="20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b="1" dirty="0" err="1" smtClean="0">
                <a:solidFill>
                  <a:schemeClr val="accent3"/>
                </a:solidFill>
                <a:ea typeface="+mn-ea"/>
                <a:cs typeface="Arial" panose="020B0604020202020204" pitchFamily="34" charset="0"/>
              </a:rPr>
              <a:t>Floor</a:t>
            </a:r>
            <a:r>
              <a:rPr lang="cs-CZ" altLang="cs-CZ" sz="2000" b="1" dirty="0" smtClean="0">
                <a:solidFill>
                  <a:schemeClr val="accent3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chemeClr val="accent3"/>
                </a:solidFill>
                <a:ea typeface="+mn-ea"/>
                <a:cs typeface="Arial" panose="020B0604020202020204" pitchFamily="34" charset="0"/>
              </a:rPr>
              <a:t>graphics</a:t>
            </a:r>
            <a:endParaRPr lang="cs-CZ" altLang="cs-CZ" sz="2000" b="1" dirty="0">
              <a:solidFill>
                <a:schemeClr val="accent3"/>
              </a:solidFill>
              <a:ea typeface="+mn-ea"/>
              <a:cs typeface="Arial" panose="020B0604020202020204" pitchFamily="34" charset="0"/>
            </a:endParaRPr>
          </a:p>
          <a:p>
            <a:pPr algn="l" eaLnBrk="1" hangingPunct="1">
              <a:spcBef>
                <a:spcPts val="600"/>
              </a:spcBef>
            </a:pPr>
            <a:r>
              <a:rPr lang="cs-CZ" altLang="cs-CZ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Zkratka: </a:t>
            </a:r>
            <a:r>
              <a:rPr lang="cs-CZ" altLang="cs-CZ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PG</a:t>
            </a:r>
            <a:endParaRPr lang="cs-CZ" altLang="cs-CZ" sz="2000" b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l" eaLnBrk="1" hangingPunct="1">
              <a:spcBef>
                <a:spcPts val="600"/>
              </a:spcBef>
            </a:pPr>
            <a:r>
              <a:rPr lang="cs-CZ" altLang="cs-CZ" sz="1800" dirty="0">
                <a:solidFill>
                  <a:schemeClr val="tx1"/>
                </a:solidFill>
                <a:cs typeface="Arial" panose="020B0604020202020204" pitchFamily="34" charset="0"/>
              </a:rPr>
              <a:t>Popis:</a:t>
            </a:r>
            <a:r>
              <a:rPr lang="cs-CZ" altLang="cs-CZ" sz="1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	</a:t>
            </a:r>
            <a:r>
              <a:rPr lang="cs-CZ" altLang="cs-CZ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Reklamní grafika, </a:t>
            </a:r>
            <a:r>
              <a:rPr lang="cs-CZ" altLang="cs-CZ" sz="1600" dirty="0">
                <a:solidFill>
                  <a:schemeClr val="tx1"/>
                </a:solidFill>
                <a:cs typeface="Arial" panose="020B0604020202020204" pitchFamily="34" charset="0"/>
              </a:rPr>
              <a:t>tištěná na </a:t>
            </a:r>
            <a:r>
              <a:rPr lang="cs-CZ" altLang="cs-CZ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samolepicí </a:t>
            </a:r>
            <a:r>
              <a:rPr lang="cs-CZ" altLang="cs-CZ" sz="1600" dirty="0">
                <a:solidFill>
                  <a:schemeClr val="tx1"/>
                </a:solidFill>
                <a:cs typeface="Arial" panose="020B0604020202020204" pitchFamily="34" charset="0"/>
              </a:rPr>
              <a:t>laminovaný </a:t>
            </a:r>
            <a:r>
              <a:rPr lang="cs-CZ" altLang="cs-CZ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trvanlivý materiál, </a:t>
            </a:r>
          </a:p>
          <a:p>
            <a:pPr algn="l" eaLnBrk="1" hangingPunct="1"/>
            <a:r>
              <a:rPr lang="cs-CZ" altLang="cs-CZ" sz="1600" dirty="0">
                <a:solidFill>
                  <a:schemeClr val="tx1"/>
                </a:solidFill>
                <a:cs typeface="Arial" panose="020B0604020202020204" pitchFamily="34" charset="0"/>
              </a:rPr>
              <a:t>	</a:t>
            </a:r>
            <a:r>
              <a:rPr lang="cs-CZ" altLang="cs-CZ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který je</a:t>
            </a:r>
            <a:r>
              <a:rPr lang="cs-CZ" altLang="cs-CZ" sz="16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cs-CZ" altLang="cs-CZ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umísťovaný </a:t>
            </a:r>
            <a:r>
              <a:rPr lang="cs-CZ" altLang="cs-CZ" sz="1600" dirty="0">
                <a:solidFill>
                  <a:schemeClr val="tx1"/>
                </a:solidFill>
                <a:cs typeface="Arial" panose="020B0604020202020204" pitchFamily="34" charset="0"/>
              </a:rPr>
              <a:t>na podlahu </a:t>
            </a:r>
            <a:r>
              <a:rPr lang="cs-CZ" altLang="cs-CZ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prodejní plochy.</a:t>
            </a:r>
            <a:endParaRPr lang="cs-CZ" altLang="cs-CZ" sz="16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5" descr="Váci út (1)"/>
          <p:cNvPicPr>
            <a:picLocks noChangeAspect="1" noChangeArrowheads="1"/>
          </p:cNvPicPr>
          <p:nvPr/>
        </p:nvPicPr>
        <p:blipFill rotWithShape="1">
          <a:blip r:embed="rId3" cstate="print">
            <a:lum bright="-1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253" b="4915"/>
          <a:stretch/>
        </p:blipFill>
        <p:spPr bwMode="auto">
          <a:xfrm>
            <a:off x="675408" y="1545093"/>
            <a:ext cx="5732566" cy="291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367927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Přímá spojnice 9"/>
          <p:cNvCxnSpPr/>
          <p:nvPr/>
        </p:nvCxnSpPr>
        <p:spPr>
          <a:xfrm>
            <a:off x="675409" y="1439764"/>
            <a:ext cx="7782791" cy="0"/>
          </a:xfrm>
          <a:prstGeom prst="line">
            <a:avLst/>
          </a:prstGeom>
          <a:ln w="38100">
            <a:solidFill>
              <a:srgbClr val="0EBA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2" y="437483"/>
            <a:ext cx="1600198" cy="737763"/>
          </a:xfrm>
          <a:prstGeom prst="rect">
            <a:avLst/>
          </a:prstGeom>
        </p:spPr>
      </p:pic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674109" y="1838236"/>
            <a:ext cx="7785389" cy="314325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Název: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Přemostění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reklamní 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brány</a:t>
            </a:r>
          </a:p>
          <a:p>
            <a:pPr defTabSz="0">
              <a:spcBef>
                <a:spcPts val="600"/>
              </a:spcBef>
              <a:buNone/>
              <a:tabLst>
                <a:tab pos="972000" algn="l"/>
              </a:tabLst>
            </a:pPr>
            <a:r>
              <a:rPr lang="cs-CZ" altLang="cs-CZ" sz="2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 </a:t>
            </a:r>
            <a:r>
              <a:rPr lang="cs-CZ" altLang="cs-CZ" sz="20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bridges</a:t>
            </a:r>
            <a:r>
              <a:rPr lang="cs-CZ" altLang="cs-CZ" sz="2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cs-CZ" sz="2000" b="1" dirty="0" smtClean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0">
              <a:spcBef>
                <a:spcPts val="0"/>
              </a:spcBef>
              <a:buNone/>
              <a:tabLst>
                <a:tab pos="972000" algn="l"/>
              </a:tabLst>
            </a:pPr>
            <a:r>
              <a:rPr lang="cs-CZ" altLang="cs-CZ" sz="20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cs-CZ" altLang="cs-CZ" sz="20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gates</a:t>
            </a:r>
            <a:endParaRPr lang="cs-CZ" altLang="cs-CZ" sz="20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80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Zkratka: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RB</a:t>
            </a:r>
          </a:p>
          <a:p>
            <a:pPr>
              <a:spcBef>
                <a:spcPts val="1800"/>
              </a:spcBef>
              <a:buFontTx/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Popis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Poutač přemosťující uličku </a:t>
            </a:r>
            <a:endParaRPr lang="cs-CZ" alt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 prodejní plochu.</a:t>
            </a:r>
            <a:endParaRPr lang="cs-CZ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93" r="8978"/>
          <a:stretch/>
        </p:blipFill>
        <p:spPr bwMode="auto">
          <a:xfrm>
            <a:off x="3935538" y="1838236"/>
            <a:ext cx="4522662" cy="451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50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Přímá spojnice 9"/>
          <p:cNvCxnSpPr/>
          <p:nvPr/>
        </p:nvCxnSpPr>
        <p:spPr>
          <a:xfrm>
            <a:off x="675409" y="1439764"/>
            <a:ext cx="7782791" cy="0"/>
          </a:xfrm>
          <a:prstGeom prst="line">
            <a:avLst/>
          </a:prstGeom>
          <a:ln w="38100">
            <a:solidFill>
              <a:srgbClr val="0EBA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2" y="437483"/>
            <a:ext cx="1600198" cy="737763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75409" y="4418700"/>
            <a:ext cx="8229600" cy="139453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Název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 	</a:t>
            </a:r>
            <a:r>
              <a:rPr lang="cs-CZ" alt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Shop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shop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displaye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cs-CZ" altLang="cs-CZ" sz="2000" b="1" dirty="0" err="1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Shop</a:t>
            </a:r>
            <a:r>
              <a:rPr lang="cs-CZ" altLang="cs-CZ" sz="20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-in-</a:t>
            </a:r>
            <a:r>
              <a:rPr lang="cs-CZ" altLang="cs-CZ" sz="2000" b="1" dirty="0" err="1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shop</a:t>
            </a:r>
            <a:r>
              <a:rPr lang="cs-CZ" altLang="cs-CZ" sz="20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displays</a:t>
            </a:r>
            <a:endParaRPr lang="cs-CZ" altLang="cs-CZ" sz="20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Zkratka: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SIS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Popis:	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Dominantní prezentační aplikace značky nebo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výrobkové řady, </a:t>
            </a:r>
            <a:endParaRPr lang="cs-CZ" alt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buFontTx/>
              <a:buNone/>
            </a:pP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	která je dlouhodobě umístěná v prodejně.</a:t>
            </a:r>
            <a:endParaRPr lang="cs-CZ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4" descr="SiSTchib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38" b="16542"/>
          <a:stretch/>
        </p:blipFill>
        <p:spPr bwMode="auto">
          <a:xfrm>
            <a:off x="675409" y="1562966"/>
            <a:ext cx="2758016" cy="271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68"/>
          <a:stretch/>
        </p:blipFill>
        <p:spPr bwMode="auto">
          <a:xfrm>
            <a:off x="3681197" y="1579419"/>
            <a:ext cx="4777003" cy="2698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148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Přímá spojnice 9"/>
          <p:cNvCxnSpPr/>
          <p:nvPr/>
        </p:nvCxnSpPr>
        <p:spPr>
          <a:xfrm>
            <a:off x="675409" y="1439768"/>
            <a:ext cx="7782791" cy="0"/>
          </a:xfrm>
          <a:prstGeom prst="line">
            <a:avLst/>
          </a:prstGeom>
          <a:ln w="38100">
            <a:solidFill>
              <a:srgbClr val="0EBA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2" y="437483"/>
            <a:ext cx="1600198" cy="737763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75409" y="1864196"/>
            <a:ext cx="3224065" cy="333313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Název:</a:t>
            </a:r>
          </a:p>
          <a:p>
            <a:pPr>
              <a:lnSpc>
                <a:spcPct val="100000"/>
              </a:lnSpc>
              <a:spcBef>
                <a:spcPts val="300"/>
              </a:spcBef>
              <a:buFontTx/>
              <a:buNone/>
            </a:pPr>
            <a:r>
              <a:rPr lang="cs-CZ" alt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Promostolky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cs-CZ" alt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promostánky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reklamní pulty</a:t>
            </a:r>
          </a:p>
          <a:p>
            <a:pPr defTabSz="0">
              <a:lnSpc>
                <a:spcPct val="100000"/>
              </a:lnSpc>
              <a:spcBef>
                <a:spcPts val="600"/>
              </a:spcBef>
              <a:buNone/>
              <a:tabLst>
                <a:tab pos="972000" algn="l"/>
              </a:tabLst>
            </a:pPr>
            <a:r>
              <a:rPr lang="cs-CZ" altLang="cs-CZ" sz="20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</a:t>
            </a:r>
            <a:r>
              <a:rPr lang="cs-CZ" altLang="cs-CZ" sz="2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</a:t>
            </a:r>
            <a:r>
              <a:rPr lang="cs-CZ" altLang="cs-CZ" sz="2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cs-CZ" altLang="cs-CZ" sz="2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tables</a:t>
            </a:r>
            <a:endParaRPr lang="cs-CZ" altLang="cs-CZ" sz="20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Zkratka: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PMS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Popis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tolek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nebo stánek, který je vybaven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tak, aby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umožnil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praktické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předvedení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výrobku hosteskou.</a:t>
            </a:r>
          </a:p>
          <a:p>
            <a:pPr>
              <a:buFontTx/>
              <a:buNone/>
            </a:pPr>
            <a:endParaRPr lang="cs-CZ" altLang="cs-CZ" sz="1800" dirty="0"/>
          </a:p>
        </p:txBody>
      </p:sp>
      <p:sp>
        <p:nvSpPr>
          <p:cNvPr id="7" name="Obdélník 4"/>
          <p:cNvSpPr>
            <a:spLocks noChangeArrowheads="1"/>
          </p:cNvSpPr>
          <p:nvPr/>
        </p:nvSpPr>
        <p:spPr bwMode="auto">
          <a:xfrm>
            <a:off x="675409" y="5126212"/>
            <a:ext cx="32771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/>
            <a:endParaRPr lang="cs-CZ" altLang="cs-CZ" sz="1400" dirty="0">
              <a:solidFill>
                <a:schemeClr val="tx1"/>
              </a:solidFill>
            </a:endParaRPr>
          </a:p>
        </p:txBody>
      </p:sp>
      <p:pic>
        <p:nvPicPr>
          <p:cNvPr id="12" name="Picture 5" descr="ochutnávkový stoja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34" r="25781"/>
          <a:stretch/>
        </p:blipFill>
        <p:spPr bwMode="auto">
          <a:xfrm>
            <a:off x="3976800" y="1911391"/>
            <a:ext cx="2185815" cy="449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Soaré sek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9941" y="1911391"/>
            <a:ext cx="2218260" cy="449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25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Přímá spojnice 9"/>
          <p:cNvCxnSpPr/>
          <p:nvPr/>
        </p:nvCxnSpPr>
        <p:spPr>
          <a:xfrm>
            <a:off x="675409" y="1439768"/>
            <a:ext cx="7782791" cy="0"/>
          </a:xfrm>
          <a:prstGeom prst="line">
            <a:avLst/>
          </a:prstGeom>
          <a:ln w="38100">
            <a:solidFill>
              <a:srgbClr val="0EBA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2" y="437483"/>
            <a:ext cx="1600198" cy="737763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88895" y="2194561"/>
            <a:ext cx="2923197" cy="294967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Název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Vlajkové stojany</a:t>
            </a:r>
          </a:p>
          <a:p>
            <a:pPr defTabSz="0">
              <a:lnSpc>
                <a:spcPct val="80000"/>
              </a:lnSpc>
              <a:spcBef>
                <a:spcPts val="600"/>
              </a:spcBef>
              <a:buNone/>
              <a:tabLst>
                <a:tab pos="972000" algn="l"/>
              </a:tabLst>
            </a:pPr>
            <a:r>
              <a:rPr lang="cs-CZ" altLang="cs-CZ" sz="20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Flags</a:t>
            </a:r>
            <a:endParaRPr lang="cs-CZ" altLang="cs-CZ" sz="20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400"/>
              </a:spcBef>
              <a:buFontTx/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Zkratka: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VLS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400"/>
              </a:spcBef>
              <a:buFontTx/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Popis: 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osič komunikačního obsahu.</a:t>
            </a:r>
            <a:endParaRPr lang="cs-CZ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6" b="4536"/>
          <a:stretch/>
        </p:blipFill>
        <p:spPr>
          <a:xfrm>
            <a:off x="4630995" y="1627549"/>
            <a:ext cx="3827206" cy="496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16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2"/>
          <p:cNvSpPr txBox="1">
            <a:spLocks/>
          </p:cNvSpPr>
          <p:nvPr/>
        </p:nvSpPr>
        <p:spPr>
          <a:xfrm>
            <a:off x="675409" y="1627588"/>
            <a:ext cx="3696013" cy="433713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Název: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Prodejní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stojany (</a:t>
            </a:r>
            <a:r>
              <a:rPr lang="cs-CZ" alt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displaye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 digitální obrazovkou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0">
              <a:lnSpc>
                <a:spcPct val="100000"/>
              </a:lnSpc>
              <a:spcBef>
                <a:spcPts val="300"/>
              </a:spcBef>
              <a:buNone/>
              <a:tabLst>
                <a:tab pos="972000" algn="l"/>
              </a:tabLst>
            </a:pPr>
            <a:r>
              <a:rPr lang="cs-CZ" altLang="cs-CZ" sz="2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 </a:t>
            </a:r>
            <a:r>
              <a:rPr lang="cs-CZ" altLang="cs-CZ" sz="2000" b="1" dirty="0" err="1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Displays</a:t>
            </a:r>
            <a:endParaRPr lang="cs-CZ" altLang="cs-CZ" sz="2000" b="1" dirty="0" smtClean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0">
              <a:lnSpc>
                <a:spcPct val="100000"/>
              </a:lnSpc>
              <a:spcBef>
                <a:spcPts val="0"/>
              </a:spcBef>
              <a:buNone/>
              <a:tabLst>
                <a:tab pos="972000" algn="l"/>
              </a:tabLst>
            </a:pPr>
            <a:r>
              <a:rPr lang="cs-CZ" altLang="cs-CZ" sz="2000" b="1" dirty="0" err="1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altLang="cs-CZ" sz="20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</a:t>
            </a:r>
            <a:r>
              <a:rPr lang="cs-CZ" altLang="cs-CZ" sz="20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Screen</a:t>
            </a:r>
            <a:endParaRPr lang="cs-CZ" altLang="cs-CZ" sz="20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Zkratka: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DPSD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spcBef>
                <a:spcPts val="600"/>
              </a:spcBef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Popis: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Druhotné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vystavení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produktu ve specializovaném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stojanu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reklamní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grafikou, který je umísťovaný variabilně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na prodejní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ploše s instalovanou obrazovkou přehrávající vizuální nebo audiovizuální smyčku, případně interaktivní s dotykovým </a:t>
            </a:r>
            <a:r>
              <a:rPr lang="cs-CZ" alt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displayem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2" y="437483"/>
            <a:ext cx="1600198" cy="737763"/>
          </a:xfrm>
          <a:prstGeom prst="rect">
            <a:avLst/>
          </a:prstGeom>
        </p:spPr>
      </p:pic>
      <p:cxnSp>
        <p:nvCxnSpPr>
          <p:cNvPr id="14" name="Přímá spojnice 13"/>
          <p:cNvCxnSpPr/>
          <p:nvPr/>
        </p:nvCxnSpPr>
        <p:spPr>
          <a:xfrm>
            <a:off x="675409" y="1439763"/>
            <a:ext cx="7782791" cy="0"/>
          </a:xfrm>
          <a:prstGeom prst="line">
            <a:avLst/>
          </a:prstGeom>
          <a:ln w="38100">
            <a:solidFill>
              <a:srgbClr val="0EBA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50272"/>
          <a:stretch/>
        </p:blipFill>
        <p:spPr bwMode="auto">
          <a:xfrm>
            <a:off x="4439885" y="1627588"/>
            <a:ext cx="1949117" cy="4920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C:\Users\mvorel\Documents\docasne\P&amp;G\Gillette\Globus-Instalace\Plzen\IMG_20161221_08322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0" t="5913" r="27989" b="2755"/>
          <a:stretch/>
        </p:blipFill>
        <p:spPr bwMode="auto">
          <a:xfrm>
            <a:off x="6457465" y="1627589"/>
            <a:ext cx="2000735" cy="493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39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2" y="437483"/>
            <a:ext cx="1600198" cy="737763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065661" y="2633290"/>
            <a:ext cx="7543800" cy="376315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EBABC"/>
              </a:buClr>
            </a:pP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Regálové děliče a vymezovače /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traye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>
              <a:buClr>
                <a:srgbClr val="0EBABC"/>
              </a:buClr>
            </a:pP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Cenovkové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a dekorační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info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lišty</a:t>
            </a:r>
          </a:p>
          <a:p>
            <a:pPr>
              <a:buClr>
                <a:srgbClr val="0EBABC"/>
              </a:buClr>
            </a:pP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Podavače</a:t>
            </a:r>
          </a:p>
          <a:p>
            <a:pPr>
              <a:buClr>
                <a:srgbClr val="0EBABC"/>
              </a:buClr>
            </a:pP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Wobblery</a:t>
            </a:r>
            <a:endParaRPr lang="cs-CZ" alt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EBABC"/>
              </a:buClr>
            </a:pP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Stoppery</a:t>
            </a:r>
            <a:endParaRPr lang="cs-CZ" alt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EBABC"/>
              </a:buClr>
            </a:pP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Regálové a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nadregálové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dekorace</a:t>
            </a:r>
          </a:p>
          <a:p>
            <a:pPr>
              <a:buClr>
                <a:srgbClr val="0EBABC"/>
              </a:buClr>
            </a:pP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Dekorace regálových čel (gondola end</a:t>
            </a:r>
            <a:r>
              <a:rPr lang="cs-CZ" alt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EBABC"/>
              </a:buClr>
            </a:pP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Držáky letáků a </a:t>
            </a:r>
            <a:r>
              <a:rPr lang="cs-CZ" alt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kupónů</a:t>
            </a:r>
          </a:p>
          <a:p>
            <a:pPr>
              <a:buClr>
                <a:srgbClr val="0EBABC"/>
              </a:buClr>
            </a:pPr>
            <a:r>
              <a:rPr lang="cs-CZ" altLang="cs-CZ" sz="2200" smtClean="0">
                <a:latin typeface="Arial" panose="020B0604020202020204" pitchFamily="34" charset="0"/>
                <a:cs typeface="Arial" panose="020B0604020202020204" pitchFamily="34" charset="0"/>
              </a:rPr>
              <a:t>Policový poutač</a:t>
            </a:r>
            <a:endParaRPr lang="cs-CZ" alt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z="2000" dirty="0"/>
          </a:p>
          <a:p>
            <a:endParaRPr lang="cs-CZ" altLang="cs-CZ" sz="2000" dirty="0"/>
          </a:p>
        </p:txBody>
      </p:sp>
      <p:sp>
        <p:nvSpPr>
          <p:cNvPr id="12" name="Nadpis 1"/>
          <p:cNvSpPr txBox="1">
            <a:spLocks/>
          </p:cNvSpPr>
          <p:nvPr/>
        </p:nvSpPr>
        <p:spPr>
          <a:xfrm>
            <a:off x="1065661" y="1718740"/>
            <a:ext cx="7855527" cy="6748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Regálové POP prostředky</a:t>
            </a:r>
            <a:endParaRPr lang="cs-CZ" sz="3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81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Přímá spojnice 9"/>
          <p:cNvCxnSpPr/>
          <p:nvPr/>
        </p:nvCxnSpPr>
        <p:spPr>
          <a:xfrm>
            <a:off x="675409" y="1439770"/>
            <a:ext cx="7782791" cy="0"/>
          </a:xfrm>
          <a:prstGeom prst="line">
            <a:avLst/>
          </a:prstGeom>
          <a:ln w="38100">
            <a:solidFill>
              <a:srgbClr val="0EBA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2" y="437483"/>
            <a:ext cx="1600198" cy="737763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75409" y="1957720"/>
            <a:ext cx="8229600" cy="293305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Název: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Regálové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děliče a vymezovače</a:t>
            </a:r>
          </a:p>
          <a:p>
            <a:pPr defTabSz="0">
              <a:lnSpc>
                <a:spcPct val="80000"/>
              </a:lnSpc>
              <a:spcBef>
                <a:spcPts val="600"/>
              </a:spcBef>
              <a:buNone/>
              <a:tabLst>
                <a:tab pos="972000" algn="l"/>
              </a:tabLst>
            </a:pPr>
            <a:r>
              <a:rPr lang="cs-CZ" altLang="cs-CZ" sz="20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Shelf</a:t>
            </a:r>
            <a:r>
              <a:rPr lang="cs-CZ" altLang="cs-CZ" sz="2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separators</a:t>
            </a:r>
            <a:r>
              <a:rPr lang="cs-CZ" altLang="cs-CZ" sz="2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cs-CZ" altLang="cs-CZ" sz="2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dividers</a:t>
            </a:r>
            <a:endParaRPr lang="cs-CZ" altLang="cs-CZ" sz="20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buFontTx/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Zkratka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RDV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buFontTx/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Popis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Podložka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nebo lišta sloužící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 fyzickému i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optickému oddělení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jednotlivých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druhů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zboží a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značek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4" descr="RegalovyTr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7281" y="1622323"/>
            <a:ext cx="3810919" cy="2854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Vymezovace Vademec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517" b="17009"/>
          <a:stretch/>
        </p:blipFill>
        <p:spPr bwMode="auto">
          <a:xfrm>
            <a:off x="4647282" y="4602872"/>
            <a:ext cx="3810918" cy="1985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671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Přímá spojnice 9"/>
          <p:cNvCxnSpPr/>
          <p:nvPr/>
        </p:nvCxnSpPr>
        <p:spPr>
          <a:xfrm>
            <a:off x="675409" y="1439768"/>
            <a:ext cx="7782791" cy="0"/>
          </a:xfrm>
          <a:prstGeom prst="line">
            <a:avLst/>
          </a:prstGeom>
          <a:ln w="38100">
            <a:solidFill>
              <a:srgbClr val="0EBA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2" y="437483"/>
            <a:ext cx="1600198" cy="737763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75409" y="4233382"/>
            <a:ext cx="8229600" cy="191964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tabLst>
                <a:tab pos="900000" algn="l"/>
              </a:tabLst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Název: 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Cenovkové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dekorační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lišty</a:t>
            </a:r>
          </a:p>
          <a:p>
            <a:pPr defTabSz="0">
              <a:lnSpc>
                <a:spcPct val="80000"/>
              </a:lnSpc>
              <a:spcBef>
                <a:spcPts val="600"/>
              </a:spcBef>
              <a:buNone/>
              <a:tabLst>
                <a:tab pos="900000" algn="l"/>
              </a:tabLst>
            </a:pPr>
            <a:r>
              <a:rPr lang="cs-CZ" altLang="cs-CZ" sz="20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cs-CZ" altLang="cs-CZ" sz="2000" b="1" dirty="0" err="1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Price</a:t>
            </a:r>
            <a:r>
              <a:rPr lang="cs-CZ" altLang="cs-CZ" sz="20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cs-CZ" altLang="cs-CZ" sz="20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decoration</a:t>
            </a:r>
            <a:r>
              <a:rPr lang="cs-CZ" altLang="cs-CZ" sz="2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strips</a:t>
            </a:r>
            <a:endParaRPr lang="cs-CZ" altLang="cs-CZ" sz="20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  <a:tabLst>
                <a:tab pos="900000" algn="l"/>
              </a:tabLst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Zkratka: 	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FontTx/>
              <a:buNone/>
              <a:tabLst>
                <a:tab pos="900000" algn="l"/>
              </a:tabLst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Popis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	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Označení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připevněná k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okraji regálů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s cílem upozornit </a:t>
            </a:r>
            <a:endParaRPr lang="cs-CZ" alt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spcBef>
                <a:spcPts val="0"/>
              </a:spcBef>
              <a:buFontTx/>
              <a:buNone/>
              <a:tabLst>
                <a:tab pos="900000" algn="l"/>
              </a:tabLst>
            </a:pP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	na určitý výrobek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nebo komunikovat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cenu.</a:t>
            </a:r>
            <a:endParaRPr lang="cs-CZ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4" descr="regálová lišta tvarovaná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76" r="6684"/>
          <a:stretch/>
        </p:blipFill>
        <p:spPr bwMode="auto">
          <a:xfrm>
            <a:off x="3737039" y="1704287"/>
            <a:ext cx="2801171" cy="231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regálová lišt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13" r="2320"/>
          <a:stretch/>
        </p:blipFill>
        <p:spPr bwMode="auto">
          <a:xfrm>
            <a:off x="674110" y="1703753"/>
            <a:ext cx="2905372" cy="2318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23"/>
          <a:stretch/>
        </p:blipFill>
        <p:spPr bwMode="auto">
          <a:xfrm>
            <a:off x="6695768" y="1704288"/>
            <a:ext cx="1762432" cy="2315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49822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054" y="1175246"/>
            <a:ext cx="3527814" cy="3407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Přímá spojnice 9"/>
          <p:cNvCxnSpPr/>
          <p:nvPr/>
        </p:nvCxnSpPr>
        <p:spPr>
          <a:xfrm>
            <a:off x="675409" y="1439769"/>
            <a:ext cx="7782791" cy="0"/>
          </a:xfrm>
          <a:prstGeom prst="line">
            <a:avLst/>
          </a:prstGeom>
          <a:ln w="38100">
            <a:solidFill>
              <a:srgbClr val="0EBA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2" y="437483"/>
            <a:ext cx="1600198" cy="737763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75408" y="4561123"/>
            <a:ext cx="7782791" cy="176562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Název: 	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Parazitní </a:t>
            </a:r>
            <a:r>
              <a:rPr lang="cs-CZ" alt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displaye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cs-CZ" altLang="cs-CZ" sz="2000" b="1" dirty="0" err="1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Parasitic</a:t>
            </a:r>
            <a:r>
              <a:rPr lang="cs-CZ" altLang="cs-CZ" sz="20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displays</a:t>
            </a:r>
            <a:endParaRPr lang="cs-CZ" altLang="cs-CZ" sz="20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FontTx/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Zkratka: 	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PDS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spcBef>
                <a:spcPts val="60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Popis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 	</a:t>
            </a:r>
            <a:r>
              <a:rPr lang="cs-CZ" alt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Displaye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a podavače,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které slouží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k druhotnému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prodeji značek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mimo své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	permanentní umístění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většinou u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příbuzných kategorií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cs-CZ" alt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spcBef>
                <a:spcPts val="0"/>
              </a:spcBef>
              <a:buFontTx/>
              <a:buNone/>
            </a:pP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Bývají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upevněny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 regálům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nebo i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ke druhotným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prodejním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stojanům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altLang="cs-CZ" sz="1600" dirty="0"/>
          </a:p>
        </p:txBody>
      </p:sp>
      <p:pic>
        <p:nvPicPr>
          <p:cNvPr id="12" name="Picture 2" descr="C:\DOCUMENTS_C\napady2003\PIC2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408" y="1592032"/>
            <a:ext cx="2350961" cy="287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038" y="1575055"/>
            <a:ext cx="1467630" cy="2898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214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02673" y="1315691"/>
            <a:ext cx="7855527" cy="674837"/>
          </a:xfrm>
        </p:spPr>
        <p:txBody>
          <a:bodyPr/>
          <a:lstStyle/>
          <a:p>
            <a:r>
              <a:rPr lang="cs-CZ" alt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VYSVĚTLENÍ POJMŮ</a:t>
            </a:r>
            <a:endParaRPr lang="cs-CZ" sz="4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02673" y="2164424"/>
            <a:ext cx="7930709" cy="4518211"/>
          </a:xfrm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POP/POS prostředky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zahrnují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veškerá fyzická propagační média,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která se vyskytují na prodejní ploše, podporují prodej a zákazníci si je neodnášejí se zakoupeným zbožím. 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Tato typologie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 týká POP/POS prostředků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využívaných </a:t>
            </a:r>
            <a:b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cs-CZ" alt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širokosortimentních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prodejnách: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Clr>
                <a:srgbClr val="0EBABC"/>
              </a:buClr>
              <a:buFontTx/>
              <a:buChar char="•"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hypermarkety,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Clr>
                <a:srgbClr val="0EBABC"/>
              </a:buClr>
              <a:buFontTx/>
              <a:buChar char="•"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supermarkety,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Clr>
                <a:srgbClr val="0EBABC"/>
              </a:buClr>
              <a:buFontTx/>
              <a:buChar char="•"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diskonty,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Clr>
                <a:srgbClr val="0EBABC"/>
              </a:buClr>
              <a:buFontTx/>
              <a:buChar char="•"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prodejny nezávislého/tradičního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trhu,</a:t>
            </a:r>
          </a:p>
          <a:p>
            <a:pPr algn="l">
              <a:buClr>
                <a:srgbClr val="0EBABC"/>
              </a:buClr>
              <a:buFontTx/>
              <a:buChar char="•"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drogerie,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Clr>
                <a:srgbClr val="0EBABC"/>
              </a:buClr>
              <a:buFontTx/>
              <a:buChar char="•"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další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maloobchodní prodejny.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2" y="437483"/>
            <a:ext cx="1600198" cy="73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47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Přímá spojnice 9"/>
          <p:cNvCxnSpPr/>
          <p:nvPr/>
        </p:nvCxnSpPr>
        <p:spPr>
          <a:xfrm>
            <a:off x="675409" y="1439769"/>
            <a:ext cx="7782791" cy="0"/>
          </a:xfrm>
          <a:prstGeom prst="line">
            <a:avLst/>
          </a:prstGeom>
          <a:ln w="38100">
            <a:solidFill>
              <a:srgbClr val="0EBA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2" y="437483"/>
            <a:ext cx="1600198" cy="737763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75409" y="2031828"/>
            <a:ext cx="3519032" cy="331888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Název:</a:t>
            </a:r>
          </a:p>
          <a:p>
            <a:pPr>
              <a:buFontTx/>
              <a:buNone/>
            </a:pP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Držáky vzorků</a:t>
            </a:r>
          </a:p>
          <a:p>
            <a:pPr defTabSz="0">
              <a:lnSpc>
                <a:spcPct val="80000"/>
              </a:lnSpc>
              <a:buNone/>
              <a:tabLst>
                <a:tab pos="972000" algn="l"/>
              </a:tabLst>
            </a:pPr>
            <a:r>
              <a:rPr lang="cs-CZ" altLang="cs-CZ" sz="2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Tester </a:t>
            </a:r>
            <a:r>
              <a:rPr lang="cs-CZ" altLang="cs-CZ" sz="20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holders</a:t>
            </a:r>
            <a:endParaRPr lang="cs-CZ" altLang="cs-CZ" sz="20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800"/>
              </a:spcBef>
              <a:buFontTx/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Zkratka: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DV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800"/>
              </a:spcBef>
              <a:buFontTx/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Popis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Úchyt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nebo stojánek sloužící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 upevnění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a prezentaci </a:t>
            </a:r>
            <a:endParaRPr lang="cs-CZ" alt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Zkušebního vzorku výrobku.</a:t>
            </a:r>
            <a:endParaRPr lang="cs-CZ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69"/>
          <a:stretch/>
        </p:blipFill>
        <p:spPr bwMode="auto">
          <a:xfrm>
            <a:off x="4330127" y="1693115"/>
            <a:ext cx="4128074" cy="4821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022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Přímá spojnice 9"/>
          <p:cNvCxnSpPr/>
          <p:nvPr/>
        </p:nvCxnSpPr>
        <p:spPr>
          <a:xfrm>
            <a:off x="675409" y="1439764"/>
            <a:ext cx="7782791" cy="0"/>
          </a:xfrm>
          <a:prstGeom prst="line">
            <a:avLst/>
          </a:prstGeom>
          <a:ln w="38100">
            <a:solidFill>
              <a:srgbClr val="0EBA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2" y="437483"/>
            <a:ext cx="1600198" cy="737763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75409" y="2111476"/>
            <a:ext cx="2504343" cy="314325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Název: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Podavače</a:t>
            </a:r>
          </a:p>
          <a:p>
            <a:pPr defTabSz="0">
              <a:lnSpc>
                <a:spcPct val="80000"/>
              </a:lnSpc>
              <a:spcBef>
                <a:spcPts val="600"/>
              </a:spcBef>
              <a:buNone/>
              <a:tabLst>
                <a:tab pos="972000" algn="l"/>
              </a:tabLst>
            </a:pPr>
            <a:r>
              <a:rPr lang="cs-CZ" altLang="cs-CZ" sz="20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Pushers</a:t>
            </a:r>
            <a:endParaRPr lang="cs-CZ" altLang="cs-CZ" sz="20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buFontTx/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Zkratka: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buFontTx/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Popis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Pomůcka zajišťující posun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výrobku k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odebrání, je často kombinovaná s čelní komunikační plochou.</a:t>
            </a:r>
            <a:endParaRPr lang="cs-CZ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4" descr="držák vivo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53" r="18181"/>
          <a:stretch/>
        </p:blipFill>
        <p:spPr bwMode="auto">
          <a:xfrm>
            <a:off x="4159045" y="1695933"/>
            <a:ext cx="4299156" cy="4800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348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Přímá spojnice 9"/>
          <p:cNvCxnSpPr/>
          <p:nvPr/>
        </p:nvCxnSpPr>
        <p:spPr>
          <a:xfrm>
            <a:off x="675409" y="1439766"/>
            <a:ext cx="7782791" cy="0"/>
          </a:xfrm>
          <a:prstGeom prst="line">
            <a:avLst/>
          </a:prstGeom>
          <a:ln w="38100">
            <a:solidFill>
              <a:srgbClr val="0EBA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2" y="437483"/>
            <a:ext cx="1600198" cy="737763"/>
          </a:xfrm>
          <a:prstGeom prst="rect">
            <a:avLst/>
          </a:prstGeom>
        </p:spPr>
      </p:pic>
      <p:sp>
        <p:nvSpPr>
          <p:cNvPr id="6" name="Obdélník 10"/>
          <p:cNvSpPr>
            <a:spLocks noChangeArrowheads="1"/>
          </p:cNvSpPr>
          <p:nvPr/>
        </p:nvSpPr>
        <p:spPr bwMode="auto">
          <a:xfrm>
            <a:off x="675409" y="4601778"/>
            <a:ext cx="778279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228600" indent="-228600" defTabSz="0" eaLnBrk="1" hangingPunct="1">
              <a:lnSpc>
                <a:spcPct val="80000"/>
              </a:lnSpc>
              <a:spcBef>
                <a:spcPts val="1000"/>
              </a:spcBef>
              <a:tabLst>
                <a:tab pos="900000" algn="l"/>
              </a:tabLst>
            </a:pPr>
            <a:r>
              <a:rPr lang="cs-CZ" altLang="cs-CZ" sz="1800" dirty="0">
                <a:solidFill>
                  <a:schemeClr val="tx1"/>
                </a:solidFill>
                <a:cs typeface="Arial" panose="020B0604020202020204" pitchFamily="34" charset="0"/>
              </a:rPr>
              <a:t>Název: </a:t>
            </a:r>
            <a:r>
              <a:rPr lang="cs-CZ" altLang="cs-CZ" sz="2000" dirty="0">
                <a:solidFill>
                  <a:schemeClr val="tx1"/>
                </a:solidFill>
                <a:cs typeface="Arial" panose="020B0604020202020204" pitchFamily="34" charset="0"/>
              </a:rPr>
              <a:t>	</a:t>
            </a:r>
            <a:r>
              <a:rPr lang="cs-CZ" altLang="cs-CZ" sz="2000" b="1" dirty="0">
                <a:solidFill>
                  <a:schemeClr val="tx1"/>
                </a:solidFill>
                <a:cs typeface="Arial" panose="020B0604020202020204" pitchFamily="34" charset="0"/>
              </a:rPr>
              <a:t>	</a:t>
            </a:r>
            <a:r>
              <a:rPr lang="cs-CZ" altLang="cs-CZ" sz="2000" b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Wobblery</a:t>
            </a:r>
            <a:r>
              <a:rPr lang="cs-CZ" altLang="cs-CZ" sz="20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 / </a:t>
            </a:r>
            <a:r>
              <a:rPr lang="cs-CZ" altLang="cs-CZ" sz="2000" b="1" dirty="0" err="1">
                <a:solidFill>
                  <a:schemeClr val="accent3"/>
                </a:solidFill>
                <a:ea typeface="+mn-ea"/>
                <a:cs typeface="Arial" panose="020B0604020202020204" pitchFamily="34" charset="0"/>
              </a:rPr>
              <a:t>Wobblers</a:t>
            </a:r>
            <a:endParaRPr lang="cs-CZ" altLang="cs-CZ" sz="2000" b="1" dirty="0">
              <a:solidFill>
                <a:schemeClr val="accent3"/>
              </a:solidFill>
              <a:ea typeface="+mn-ea"/>
              <a:cs typeface="Arial" panose="020B0604020202020204" pitchFamily="34" charset="0"/>
            </a:endParaRPr>
          </a:p>
          <a:p>
            <a:pPr algn="l" eaLnBrk="1" hangingPunct="1">
              <a:spcBef>
                <a:spcPts val="600"/>
              </a:spcBef>
              <a:tabLst>
                <a:tab pos="900000" algn="l"/>
              </a:tabLst>
            </a:pPr>
            <a:r>
              <a:rPr lang="cs-CZ" altLang="cs-CZ" sz="1800" dirty="0">
                <a:solidFill>
                  <a:schemeClr val="tx1"/>
                </a:solidFill>
                <a:cs typeface="Arial" panose="020B0604020202020204" pitchFamily="34" charset="0"/>
              </a:rPr>
              <a:t>Zkratka:</a:t>
            </a:r>
            <a:r>
              <a:rPr lang="cs-CZ" altLang="cs-CZ" sz="2000" dirty="0">
                <a:solidFill>
                  <a:schemeClr val="tx1"/>
                </a:solidFill>
                <a:cs typeface="Arial" panose="020B0604020202020204" pitchFamily="34" charset="0"/>
              </a:rPr>
              <a:t>	</a:t>
            </a:r>
            <a:r>
              <a:rPr lang="cs-CZ" altLang="cs-CZ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	WOB</a:t>
            </a:r>
            <a:endParaRPr lang="cs-CZ" altLang="cs-CZ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l" eaLnBrk="1" hangingPunct="1">
              <a:spcBef>
                <a:spcPts val="600"/>
              </a:spcBef>
              <a:tabLst>
                <a:tab pos="900000" algn="l"/>
              </a:tabLst>
            </a:pPr>
            <a:r>
              <a:rPr lang="cs-CZ" altLang="cs-CZ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Popis</a:t>
            </a:r>
            <a:r>
              <a:rPr lang="cs-CZ" altLang="cs-CZ" sz="1800" dirty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  <a:r>
              <a:rPr lang="cs-CZ" altLang="cs-CZ" sz="1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	</a:t>
            </a:r>
            <a:r>
              <a:rPr lang="cs-CZ" altLang="cs-CZ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Prvek </a:t>
            </a:r>
            <a:r>
              <a:rPr lang="cs-CZ" altLang="cs-CZ" sz="1600" dirty="0">
                <a:solidFill>
                  <a:schemeClr val="tx1"/>
                </a:solidFill>
                <a:cs typeface="Arial" panose="020B0604020202020204" pitchFamily="34" charset="0"/>
              </a:rPr>
              <a:t>libovolného tvaru uchycený zpravidla </a:t>
            </a:r>
            <a:endParaRPr lang="cs-CZ" altLang="cs-CZ" sz="160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l" eaLnBrk="1" hangingPunct="1">
              <a:tabLst>
                <a:tab pos="900000" algn="l"/>
              </a:tabLst>
            </a:pPr>
            <a:r>
              <a:rPr lang="cs-CZ" altLang="cs-CZ" sz="1600" dirty="0">
                <a:solidFill>
                  <a:schemeClr val="tx1"/>
                </a:solidFill>
                <a:cs typeface="Arial" panose="020B0604020202020204" pitchFamily="34" charset="0"/>
              </a:rPr>
              <a:t>	</a:t>
            </a:r>
            <a:r>
              <a:rPr lang="cs-CZ" altLang="cs-CZ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na čelo regálové </a:t>
            </a:r>
            <a:r>
              <a:rPr lang="cs-CZ" altLang="cs-CZ" sz="1600" dirty="0">
                <a:solidFill>
                  <a:schemeClr val="tx1"/>
                </a:solidFill>
                <a:cs typeface="Arial" panose="020B0604020202020204" pitchFamily="34" charset="0"/>
              </a:rPr>
              <a:t>police </a:t>
            </a:r>
            <a:r>
              <a:rPr lang="cs-CZ" altLang="cs-CZ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u propagovaného produktu.</a:t>
            </a:r>
            <a:endParaRPr lang="cs-CZ" altLang="cs-CZ" sz="16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8326" b="11509"/>
          <a:stretch/>
        </p:blipFill>
        <p:spPr bwMode="auto">
          <a:xfrm>
            <a:off x="5253166" y="1609651"/>
            <a:ext cx="3205034" cy="2822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65" b="5666"/>
          <a:stretch/>
        </p:blipFill>
        <p:spPr>
          <a:xfrm>
            <a:off x="675408" y="1609652"/>
            <a:ext cx="4439394" cy="282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9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Přímá spojnice 9"/>
          <p:cNvCxnSpPr/>
          <p:nvPr/>
        </p:nvCxnSpPr>
        <p:spPr>
          <a:xfrm>
            <a:off x="675409" y="1439760"/>
            <a:ext cx="7782791" cy="0"/>
          </a:xfrm>
          <a:prstGeom prst="line">
            <a:avLst/>
          </a:prstGeom>
          <a:ln w="38100">
            <a:solidFill>
              <a:srgbClr val="0EBA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2" y="437483"/>
            <a:ext cx="1600198" cy="737763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96925" y="4413218"/>
            <a:ext cx="8229600" cy="160221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Název</a:t>
            </a:r>
            <a:r>
              <a:rPr lang="cs-CZ" alt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	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Regálový </a:t>
            </a:r>
            <a:r>
              <a:rPr lang="cs-CZ" alt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stopper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cs-CZ" altLang="cs-CZ" sz="2200" b="1" dirty="0" err="1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Shelf</a:t>
            </a:r>
            <a:r>
              <a:rPr lang="cs-CZ" altLang="cs-CZ" sz="22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stoppers</a:t>
            </a:r>
            <a:endParaRPr lang="cs-CZ" altLang="cs-CZ" sz="22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Zkratka: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RST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buFontTx/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Popis: 	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Pruh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potištěného materiálu,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který je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upevněný svisle, kolmo k regálu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 vyčnívá 	do uličky, ohraničuje prostor, který komunikuje určitý produkt. Upevňován bývá 	pomocí závěsných magnetických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systému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či do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úchytů na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regálové liště.</a:t>
            </a:r>
          </a:p>
          <a:p>
            <a:pPr>
              <a:buFontTx/>
              <a:buNone/>
            </a:pPr>
            <a:endParaRPr lang="cs-CZ" altLang="cs-CZ" sz="1800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4219" y="1552425"/>
            <a:ext cx="2548614" cy="27481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25" y="1552426"/>
            <a:ext cx="4476600" cy="2739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492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Přímá spojnice 9"/>
          <p:cNvCxnSpPr/>
          <p:nvPr/>
        </p:nvCxnSpPr>
        <p:spPr>
          <a:xfrm>
            <a:off x="675409" y="1439768"/>
            <a:ext cx="7782791" cy="0"/>
          </a:xfrm>
          <a:prstGeom prst="line">
            <a:avLst/>
          </a:prstGeom>
          <a:ln w="38100">
            <a:solidFill>
              <a:srgbClr val="0EBA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2" y="437483"/>
            <a:ext cx="1600198" cy="737763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75409" y="1929446"/>
            <a:ext cx="3666516" cy="314325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Název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Komplexní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regálové 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dekorace</a:t>
            </a:r>
          </a:p>
          <a:p>
            <a:pPr defTabSz="0">
              <a:lnSpc>
                <a:spcPct val="80000"/>
              </a:lnSpc>
              <a:spcBef>
                <a:spcPts val="600"/>
              </a:spcBef>
              <a:buNone/>
              <a:tabLst>
                <a:tab pos="972000" algn="l"/>
              </a:tabLst>
            </a:pPr>
            <a:r>
              <a:rPr lang="cs-CZ" altLang="cs-CZ" sz="20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</a:t>
            </a:r>
            <a:r>
              <a:rPr lang="cs-CZ" altLang="cs-CZ" sz="2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rack</a:t>
            </a:r>
            <a:r>
              <a:rPr lang="cs-CZ" altLang="cs-CZ" sz="2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decorations</a:t>
            </a:r>
            <a:endParaRPr lang="cs-CZ" altLang="cs-CZ" sz="20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Zkratka: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</a:p>
          <a:p>
            <a:pPr>
              <a:spcBef>
                <a:spcPts val="1200"/>
              </a:spcBef>
              <a:buFontTx/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Popis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místění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specifických dekorativních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prvků v regále pro zvýraznění určitého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sortimentu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výrobků.</a:t>
            </a:r>
            <a:endParaRPr lang="cs-CZ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cs-CZ" altLang="cs-CZ" sz="1800" dirty="0"/>
          </a:p>
        </p:txBody>
      </p:sp>
      <p:pic>
        <p:nvPicPr>
          <p:cNvPr id="12" name="Picture 4" descr="DSC0018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12" r="15783"/>
          <a:stretch/>
        </p:blipFill>
        <p:spPr bwMode="auto">
          <a:xfrm>
            <a:off x="6311533" y="1711820"/>
            <a:ext cx="2146668" cy="2707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P:\TESCO Kladno - 31-03-2015\Milka - regal\obrázek 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6" r="20158"/>
          <a:stretch/>
        </p:blipFill>
        <p:spPr bwMode="auto">
          <a:xfrm>
            <a:off x="6722442" y="4519467"/>
            <a:ext cx="1735758" cy="190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:\TESCO Letnany IX-2014\millicano letnany\foto final\IMG_309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3" t="11470" r="31568" b="4068"/>
          <a:stretch/>
        </p:blipFill>
        <p:spPr bwMode="auto">
          <a:xfrm>
            <a:off x="4465939" y="1711820"/>
            <a:ext cx="1736737" cy="270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99"/>
          <a:stretch/>
        </p:blipFill>
        <p:spPr bwMode="auto">
          <a:xfrm>
            <a:off x="4465939" y="4519598"/>
            <a:ext cx="2171264" cy="1902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6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Přímá spojnice 9"/>
          <p:cNvCxnSpPr/>
          <p:nvPr/>
        </p:nvCxnSpPr>
        <p:spPr>
          <a:xfrm>
            <a:off x="675409" y="1439769"/>
            <a:ext cx="7782791" cy="0"/>
          </a:xfrm>
          <a:prstGeom prst="line">
            <a:avLst/>
          </a:prstGeom>
          <a:ln w="38100">
            <a:solidFill>
              <a:srgbClr val="0EBA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2" y="437483"/>
            <a:ext cx="1600198" cy="737763"/>
          </a:xfrm>
          <a:prstGeom prst="rect">
            <a:avLst/>
          </a:prstGeom>
        </p:spPr>
      </p:pic>
      <p:sp>
        <p:nvSpPr>
          <p:cNvPr id="6" name="Obdélník 6"/>
          <p:cNvSpPr>
            <a:spLocks noChangeArrowheads="1"/>
          </p:cNvSpPr>
          <p:nvPr/>
        </p:nvSpPr>
        <p:spPr bwMode="auto">
          <a:xfrm>
            <a:off x="675409" y="3905219"/>
            <a:ext cx="7614570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tabLst>
                <a:tab pos="900000" algn="l"/>
              </a:tabLst>
            </a:pPr>
            <a:r>
              <a:rPr lang="cs-CZ" altLang="cs-CZ" sz="1800" dirty="0">
                <a:solidFill>
                  <a:schemeClr val="tx1"/>
                </a:solidFill>
                <a:cs typeface="Arial" panose="020B0604020202020204" pitchFamily="34" charset="0"/>
              </a:rPr>
              <a:t>Název</a:t>
            </a:r>
            <a:r>
              <a:rPr lang="cs-CZ" altLang="cs-CZ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  <a:r>
              <a:rPr lang="cs-CZ" altLang="cs-CZ" sz="18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	</a:t>
            </a:r>
            <a:r>
              <a:rPr lang="cs-CZ" altLang="cs-CZ" sz="20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TOP </a:t>
            </a:r>
            <a:r>
              <a:rPr lang="cs-CZ" altLang="cs-CZ" sz="2000" b="1" dirty="0">
                <a:solidFill>
                  <a:schemeClr val="tx1"/>
                </a:solidFill>
                <a:cs typeface="Arial" panose="020B0604020202020204" pitchFamily="34" charset="0"/>
              </a:rPr>
              <a:t>Karta – </a:t>
            </a:r>
            <a:r>
              <a:rPr lang="cs-CZ" altLang="cs-CZ" sz="2000" b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Nadregálová</a:t>
            </a:r>
            <a:r>
              <a:rPr lang="cs-CZ" altLang="cs-CZ" sz="20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 dekorace </a:t>
            </a:r>
          </a:p>
          <a:p>
            <a:pPr marL="971550" lvl="1" indent="-228600" defTabSz="0" eaLnBrk="1" hangingPunct="1">
              <a:lnSpc>
                <a:spcPct val="80000"/>
              </a:lnSpc>
              <a:spcBef>
                <a:spcPts val="600"/>
              </a:spcBef>
              <a:tabLst>
                <a:tab pos="900000" algn="l"/>
              </a:tabLst>
            </a:pPr>
            <a:r>
              <a:rPr lang="cs-CZ" altLang="cs-CZ" sz="2000" b="1" dirty="0">
                <a:solidFill>
                  <a:schemeClr val="accent3"/>
                </a:solidFill>
                <a:ea typeface="+mn-ea"/>
                <a:cs typeface="Arial" panose="020B0604020202020204" pitchFamily="34" charset="0"/>
              </a:rPr>
              <a:t>	</a:t>
            </a:r>
            <a:r>
              <a:rPr lang="cs-CZ" altLang="cs-CZ" sz="2000" b="1" dirty="0" smtClean="0">
                <a:solidFill>
                  <a:schemeClr val="accent3"/>
                </a:solidFill>
                <a:ea typeface="+mn-ea"/>
                <a:cs typeface="Arial" panose="020B0604020202020204" pitchFamily="34" charset="0"/>
              </a:rPr>
              <a:t>Top </a:t>
            </a:r>
            <a:r>
              <a:rPr lang="cs-CZ" altLang="cs-CZ" sz="2000" b="1" dirty="0" err="1">
                <a:solidFill>
                  <a:schemeClr val="accent3"/>
                </a:solidFill>
                <a:ea typeface="+mn-ea"/>
                <a:cs typeface="Arial" panose="020B0604020202020204" pitchFamily="34" charset="0"/>
              </a:rPr>
              <a:t>cards</a:t>
            </a:r>
            <a:r>
              <a:rPr lang="cs-CZ" altLang="cs-CZ" sz="2000" b="1" dirty="0">
                <a:solidFill>
                  <a:schemeClr val="accent3"/>
                </a:solidFill>
                <a:ea typeface="+mn-ea"/>
                <a:cs typeface="Arial" panose="020B0604020202020204" pitchFamily="34" charset="0"/>
              </a:rPr>
              <a:t> and </a:t>
            </a:r>
            <a:r>
              <a:rPr lang="cs-CZ" altLang="cs-CZ" sz="2000" b="1" dirty="0" err="1">
                <a:solidFill>
                  <a:schemeClr val="accent3"/>
                </a:solidFill>
                <a:ea typeface="+mn-ea"/>
                <a:cs typeface="Arial" panose="020B0604020202020204" pitchFamily="34" charset="0"/>
              </a:rPr>
              <a:t>Headers</a:t>
            </a:r>
            <a:r>
              <a:rPr lang="cs-CZ" altLang="cs-CZ" sz="2000" b="1" dirty="0">
                <a:solidFill>
                  <a:schemeClr val="accent3"/>
                </a:solidFill>
                <a:ea typeface="+mn-ea"/>
                <a:cs typeface="Arial" panose="020B0604020202020204" pitchFamily="34" charset="0"/>
              </a:rPr>
              <a:t> </a:t>
            </a:r>
          </a:p>
          <a:p>
            <a:pPr algn="l" eaLnBrk="1" hangingPunct="1">
              <a:spcBef>
                <a:spcPts val="600"/>
              </a:spcBef>
              <a:tabLst>
                <a:tab pos="900000" algn="l"/>
              </a:tabLst>
            </a:pPr>
            <a:r>
              <a:rPr lang="cs-CZ" altLang="cs-CZ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Zkratka:	</a:t>
            </a:r>
            <a:r>
              <a:rPr lang="cs-CZ" altLang="cs-CZ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TK</a:t>
            </a:r>
            <a:endParaRPr lang="cs-CZ" altLang="cs-CZ" sz="2000" b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l" eaLnBrk="1" hangingPunct="1">
              <a:spcBef>
                <a:spcPts val="600"/>
              </a:spcBef>
              <a:tabLst>
                <a:tab pos="900000" algn="l"/>
              </a:tabLst>
            </a:pPr>
            <a:r>
              <a:rPr lang="cs-CZ" altLang="cs-CZ" sz="1800" dirty="0">
                <a:solidFill>
                  <a:schemeClr val="tx1"/>
                </a:solidFill>
                <a:cs typeface="Arial" panose="020B0604020202020204" pitchFamily="34" charset="0"/>
              </a:rPr>
              <a:t>Popis</a:t>
            </a:r>
            <a:r>
              <a:rPr lang="cs-CZ" altLang="cs-CZ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  <a:r>
              <a:rPr lang="cs-CZ" altLang="cs-CZ" sz="18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cs-CZ" altLang="cs-CZ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Deska </a:t>
            </a:r>
            <a:r>
              <a:rPr lang="cs-CZ" altLang="cs-CZ" sz="1600" dirty="0">
                <a:solidFill>
                  <a:schemeClr val="tx1"/>
                </a:solidFill>
                <a:cs typeface="Arial" panose="020B0604020202020204" pitchFamily="34" charset="0"/>
              </a:rPr>
              <a:t>s reklamním </a:t>
            </a:r>
            <a:r>
              <a:rPr lang="cs-CZ" altLang="cs-CZ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motivem, která je umísťovaná </a:t>
            </a:r>
            <a:r>
              <a:rPr lang="cs-CZ" altLang="cs-CZ" sz="1600" dirty="0">
                <a:solidFill>
                  <a:schemeClr val="tx1"/>
                </a:solidFill>
                <a:cs typeface="Arial" panose="020B0604020202020204" pitchFamily="34" charset="0"/>
              </a:rPr>
              <a:t>na vrchní část </a:t>
            </a:r>
            <a:r>
              <a:rPr lang="cs-CZ" altLang="cs-CZ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regálu, slouží </a:t>
            </a:r>
            <a:r>
              <a:rPr lang="cs-CZ" altLang="cs-CZ" sz="1600" dirty="0">
                <a:solidFill>
                  <a:schemeClr val="tx1"/>
                </a:solidFill>
                <a:cs typeface="Arial" panose="020B0604020202020204" pitchFamily="34" charset="0"/>
              </a:rPr>
              <a:t>ke </a:t>
            </a:r>
            <a:r>
              <a:rPr lang="cs-CZ" altLang="cs-CZ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komunikaci</a:t>
            </a:r>
            <a:r>
              <a:rPr lang="cs-CZ" altLang="cs-CZ" sz="16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cs-CZ" altLang="cs-CZ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určitého </a:t>
            </a:r>
            <a:r>
              <a:rPr lang="cs-CZ" altLang="cs-CZ" sz="1600" dirty="0">
                <a:solidFill>
                  <a:schemeClr val="tx1"/>
                </a:solidFill>
                <a:cs typeface="Arial" panose="020B0604020202020204" pitchFamily="34" charset="0"/>
              </a:rPr>
              <a:t>sortimentu </a:t>
            </a:r>
            <a:r>
              <a:rPr lang="cs-CZ" altLang="cs-CZ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výrobků atp. </a:t>
            </a:r>
            <a:endParaRPr lang="cs-CZ" altLang="cs-CZ" sz="16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3" cstate="print"/>
          <a:srcRect t="9770" r="3510" b="27128"/>
          <a:stretch/>
        </p:blipFill>
        <p:spPr bwMode="auto">
          <a:xfrm>
            <a:off x="675409" y="1673977"/>
            <a:ext cx="4061773" cy="2114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13" name="Picture 5" descr="NadregalovaDekoraceStopper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53" b="16499"/>
          <a:stretch/>
        </p:blipFill>
        <p:spPr bwMode="auto">
          <a:xfrm>
            <a:off x="4897152" y="1673977"/>
            <a:ext cx="3561048" cy="211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555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Přímá spojnice 9"/>
          <p:cNvCxnSpPr/>
          <p:nvPr/>
        </p:nvCxnSpPr>
        <p:spPr>
          <a:xfrm>
            <a:off x="675409" y="1439777"/>
            <a:ext cx="7782791" cy="0"/>
          </a:xfrm>
          <a:prstGeom prst="line">
            <a:avLst/>
          </a:prstGeom>
          <a:ln w="38100">
            <a:solidFill>
              <a:srgbClr val="0EBA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2" y="437483"/>
            <a:ext cx="1600198" cy="737763"/>
          </a:xfrm>
          <a:prstGeom prst="rect">
            <a:avLst/>
          </a:prstGeom>
        </p:spPr>
      </p:pic>
      <p:sp>
        <p:nvSpPr>
          <p:cNvPr id="6" name="Obdélník 6"/>
          <p:cNvSpPr>
            <a:spLocks noChangeArrowheads="1"/>
          </p:cNvSpPr>
          <p:nvPr/>
        </p:nvSpPr>
        <p:spPr bwMode="auto">
          <a:xfrm>
            <a:off x="675409" y="1697150"/>
            <a:ext cx="3076581" cy="324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no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/>
            <a:r>
              <a:rPr lang="cs-CZ" altLang="cs-CZ" sz="2000" dirty="0">
                <a:solidFill>
                  <a:schemeClr val="tx1"/>
                </a:solidFill>
                <a:cs typeface="Arial" panose="020B0604020202020204" pitchFamily="34" charset="0"/>
              </a:rPr>
              <a:t>Název</a:t>
            </a:r>
            <a:r>
              <a:rPr lang="cs-CZ" altLang="cs-CZ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</a:p>
          <a:p>
            <a:pPr algn="l" eaLnBrk="1" hangingPunct="1">
              <a:spcBef>
                <a:spcPts val="600"/>
              </a:spcBef>
            </a:pPr>
            <a:r>
              <a:rPr lang="cs-CZ" altLang="cs-CZ" sz="20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Reklamní </a:t>
            </a:r>
            <a:r>
              <a:rPr lang="cs-CZ" altLang="cs-CZ" sz="2000" b="1" dirty="0">
                <a:solidFill>
                  <a:schemeClr val="tx1"/>
                </a:solidFill>
                <a:cs typeface="Arial" panose="020B0604020202020204" pitchFamily="34" charset="0"/>
              </a:rPr>
              <a:t>věž </a:t>
            </a:r>
            <a:r>
              <a:rPr lang="cs-CZ" altLang="cs-CZ" sz="2000" b="1" dirty="0" smtClean="0">
                <a:solidFill>
                  <a:schemeClr val="tx1"/>
                </a:solidFill>
                <a:cs typeface="Arial" panose="020B0604020202020204" pitchFamily="34" charset="0"/>
              </a:rPr>
              <a:t/>
            </a:r>
            <a:br>
              <a:rPr lang="cs-CZ" altLang="cs-CZ" sz="2000" b="1" dirty="0" smtClean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cs-CZ" altLang="cs-CZ" sz="20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– </a:t>
            </a:r>
            <a:r>
              <a:rPr lang="cs-CZ" altLang="cs-CZ" sz="2000" b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Nadregálová</a:t>
            </a:r>
            <a:r>
              <a:rPr lang="cs-CZ" altLang="cs-CZ" sz="20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 dekorace</a:t>
            </a:r>
          </a:p>
          <a:p>
            <a:pPr marL="228600" indent="-228600" defTabSz="0" eaLnBrk="1" hangingPunct="1">
              <a:lnSpc>
                <a:spcPct val="80000"/>
              </a:lnSpc>
              <a:spcBef>
                <a:spcPts val="1200"/>
              </a:spcBef>
              <a:tabLst>
                <a:tab pos="972000" algn="l"/>
              </a:tabLst>
            </a:pPr>
            <a:r>
              <a:rPr lang="cs-CZ" altLang="cs-CZ" sz="2000" b="1" dirty="0">
                <a:solidFill>
                  <a:schemeClr val="accent3"/>
                </a:solidFill>
                <a:ea typeface="+mn-ea"/>
                <a:cs typeface="Arial" panose="020B0604020202020204" pitchFamily="34" charset="0"/>
              </a:rPr>
              <a:t>POP Tower </a:t>
            </a:r>
            <a:r>
              <a:rPr lang="cs-CZ" altLang="cs-CZ" sz="2000" b="1" dirty="0" err="1">
                <a:solidFill>
                  <a:schemeClr val="accent3"/>
                </a:solidFill>
                <a:ea typeface="+mn-ea"/>
                <a:cs typeface="Arial" panose="020B0604020202020204" pitchFamily="34" charset="0"/>
              </a:rPr>
              <a:t>board</a:t>
            </a:r>
            <a:endParaRPr lang="cs-CZ" altLang="cs-CZ" sz="2000" b="1" dirty="0">
              <a:solidFill>
                <a:schemeClr val="accent3"/>
              </a:solidFill>
              <a:ea typeface="+mn-ea"/>
              <a:cs typeface="Arial" panose="020B0604020202020204" pitchFamily="34" charset="0"/>
            </a:endParaRPr>
          </a:p>
          <a:p>
            <a:pPr algn="l" eaLnBrk="1" hangingPunct="1">
              <a:spcBef>
                <a:spcPts val="1800"/>
              </a:spcBef>
            </a:pPr>
            <a:r>
              <a:rPr lang="cs-CZ" altLang="cs-CZ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Zkratka: </a:t>
            </a:r>
            <a:r>
              <a:rPr lang="cs-CZ" altLang="cs-CZ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RV</a:t>
            </a:r>
            <a:endParaRPr lang="cs-CZ" altLang="cs-CZ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l" eaLnBrk="1" hangingPunct="1">
              <a:spcBef>
                <a:spcPts val="1200"/>
              </a:spcBef>
            </a:pPr>
            <a:r>
              <a:rPr lang="cs-CZ" altLang="cs-CZ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Popis</a:t>
            </a:r>
            <a:r>
              <a:rPr lang="cs-CZ" altLang="cs-CZ" sz="1800" dirty="0">
                <a:solidFill>
                  <a:schemeClr val="tx1"/>
                </a:solidFill>
                <a:cs typeface="Arial" panose="020B0604020202020204" pitchFamily="34" charset="0"/>
              </a:rPr>
              <a:t>: </a:t>
            </a:r>
          </a:p>
          <a:p>
            <a:pPr algn="l" eaLnBrk="1" hangingPunct="1"/>
            <a:r>
              <a:rPr lang="cs-CZ" altLang="cs-CZ" sz="1600" dirty="0">
                <a:solidFill>
                  <a:schemeClr val="tx1"/>
                </a:solidFill>
                <a:cs typeface="Arial" panose="020B0604020202020204" pitchFamily="34" charset="0"/>
              </a:rPr>
              <a:t>R</a:t>
            </a:r>
            <a:r>
              <a:rPr lang="cs-CZ" altLang="cs-CZ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eklamní </a:t>
            </a:r>
            <a:r>
              <a:rPr lang="cs-CZ" altLang="cs-CZ" sz="1600" dirty="0">
                <a:solidFill>
                  <a:schemeClr val="tx1"/>
                </a:solidFill>
                <a:cs typeface="Arial" panose="020B0604020202020204" pitchFamily="34" charset="0"/>
              </a:rPr>
              <a:t>plakát instalovaný </a:t>
            </a:r>
            <a:r>
              <a:rPr lang="cs-CZ" altLang="cs-CZ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na navigačních tabulích, které jsou umístěny </a:t>
            </a:r>
            <a:r>
              <a:rPr lang="cs-CZ" altLang="cs-CZ" sz="1600" dirty="0">
                <a:solidFill>
                  <a:schemeClr val="tx1"/>
                </a:solidFill>
                <a:cs typeface="Arial" panose="020B0604020202020204" pitchFamily="34" charset="0"/>
              </a:rPr>
              <a:t>na kraji </a:t>
            </a:r>
            <a:r>
              <a:rPr lang="cs-CZ" altLang="cs-CZ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regálů.</a:t>
            </a:r>
            <a:endParaRPr lang="cs-CZ" altLang="cs-CZ" sz="16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33" b="9643"/>
          <a:stretch/>
        </p:blipFill>
        <p:spPr bwMode="auto">
          <a:xfrm>
            <a:off x="4743857" y="1697150"/>
            <a:ext cx="3714344" cy="4706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13220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Přímá spojnice 9"/>
          <p:cNvCxnSpPr/>
          <p:nvPr/>
        </p:nvCxnSpPr>
        <p:spPr>
          <a:xfrm>
            <a:off x="675409" y="1439777"/>
            <a:ext cx="7782791" cy="0"/>
          </a:xfrm>
          <a:prstGeom prst="line">
            <a:avLst/>
          </a:prstGeom>
          <a:ln w="38100">
            <a:solidFill>
              <a:srgbClr val="0EBA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2" y="437483"/>
            <a:ext cx="1600198" cy="737763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675409" y="1829028"/>
            <a:ext cx="3229964" cy="225470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Název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Dekorace regálových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čel </a:t>
            </a:r>
          </a:p>
          <a:p>
            <a:pPr defTabSz="0">
              <a:lnSpc>
                <a:spcPct val="80000"/>
              </a:lnSpc>
              <a:spcBef>
                <a:spcPts val="600"/>
              </a:spcBef>
              <a:buFontTx/>
              <a:buNone/>
              <a:tabLst>
                <a:tab pos="972000" algn="l"/>
              </a:tabLst>
            </a:pPr>
            <a:r>
              <a:rPr lang="cs-CZ" altLang="cs-CZ" sz="20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Decoration</a:t>
            </a:r>
            <a:r>
              <a:rPr lang="cs-CZ" altLang="cs-CZ" sz="2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Shelf</a:t>
            </a:r>
            <a:r>
              <a:rPr lang="cs-CZ" altLang="cs-CZ" sz="2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ends</a:t>
            </a:r>
            <a:endParaRPr lang="cs-CZ" altLang="cs-CZ" sz="20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Zkratka: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RG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Popis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ystavení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na konci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regálu </a:t>
            </a:r>
            <a:b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nebo dekorace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čelních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regálů.</a:t>
            </a:r>
            <a:endParaRPr lang="cs-CZ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cs-CZ" altLang="cs-CZ" sz="1800" dirty="0"/>
          </a:p>
          <a:p>
            <a:pPr>
              <a:buFontTx/>
              <a:buNone/>
            </a:pPr>
            <a:endParaRPr lang="cs-CZ" altLang="cs-CZ" sz="1800" dirty="0"/>
          </a:p>
        </p:txBody>
      </p:sp>
      <p:sp>
        <p:nvSpPr>
          <p:cNvPr id="14" name="Obdélník 4"/>
          <p:cNvSpPr>
            <a:spLocks noChangeArrowheads="1"/>
          </p:cNvSpPr>
          <p:nvPr/>
        </p:nvSpPr>
        <p:spPr bwMode="auto">
          <a:xfrm>
            <a:off x="675409" y="5141984"/>
            <a:ext cx="34972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/>
            <a:r>
              <a:rPr lang="cs-CZ" altLang="cs-CZ" sz="1400" dirty="0" smtClean="0">
                <a:solidFill>
                  <a:schemeClr val="tx1"/>
                </a:solidFill>
              </a:rPr>
              <a:t>.</a:t>
            </a:r>
            <a:endParaRPr lang="cs-CZ" altLang="cs-CZ" sz="1400" dirty="0">
              <a:solidFill>
                <a:schemeClr val="tx1"/>
              </a:solidFill>
            </a:endParaRPr>
          </a:p>
        </p:txBody>
      </p:sp>
      <p:pic>
        <p:nvPicPr>
          <p:cNvPr id="16" name="Picture 5" descr="RegaloveCel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5373" y="4159045"/>
            <a:ext cx="1639166" cy="2185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92" r="4666"/>
          <a:stretch/>
        </p:blipFill>
        <p:spPr bwMode="auto">
          <a:xfrm>
            <a:off x="5683384" y="4159044"/>
            <a:ext cx="2774815" cy="2185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7865" y="1558369"/>
            <a:ext cx="1470334" cy="2488680"/>
          </a:xfrm>
          <a:prstGeom prst="rect">
            <a:avLst/>
          </a:prstGeom>
        </p:spPr>
      </p:pic>
      <p:pic>
        <p:nvPicPr>
          <p:cNvPr id="19" name="Picture 11" descr="P:\TESCO Letnany IX-2014\MILKA-rozsvicena\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8"/>
          <a:stretch/>
        </p:blipFill>
        <p:spPr bwMode="auto">
          <a:xfrm>
            <a:off x="3905373" y="1558369"/>
            <a:ext cx="2963586" cy="248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15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Přímá spojnice 9"/>
          <p:cNvCxnSpPr/>
          <p:nvPr/>
        </p:nvCxnSpPr>
        <p:spPr>
          <a:xfrm>
            <a:off x="675409" y="1439766"/>
            <a:ext cx="7782791" cy="0"/>
          </a:xfrm>
          <a:prstGeom prst="line">
            <a:avLst/>
          </a:prstGeom>
          <a:ln w="38100">
            <a:solidFill>
              <a:srgbClr val="0EBA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2" y="437483"/>
            <a:ext cx="1600198" cy="737763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75409" y="2231707"/>
            <a:ext cx="3756950" cy="221826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Název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Bef>
                <a:spcPts val="300"/>
              </a:spcBef>
              <a:buFontTx/>
              <a:buNone/>
            </a:pP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Držáky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letáků a 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kuponů</a:t>
            </a:r>
          </a:p>
          <a:p>
            <a:pPr defTabSz="0">
              <a:lnSpc>
                <a:spcPct val="80000"/>
              </a:lnSpc>
              <a:spcBef>
                <a:spcPts val="600"/>
              </a:spcBef>
              <a:buNone/>
              <a:tabLst>
                <a:tab pos="972000" algn="l"/>
              </a:tabLst>
            </a:pPr>
            <a:r>
              <a:rPr lang="cs-CZ" altLang="cs-CZ" sz="20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Leaflet</a:t>
            </a:r>
            <a:r>
              <a:rPr lang="cs-CZ" altLang="cs-CZ" sz="2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cs-CZ" altLang="cs-CZ" sz="2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coupon</a:t>
            </a:r>
            <a:r>
              <a:rPr lang="cs-CZ" altLang="cs-CZ" sz="2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holders</a:t>
            </a:r>
            <a:endParaRPr lang="cs-CZ" altLang="cs-CZ" sz="20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Zkratka: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DLK</a:t>
            </a:r>
          </a:p>
          <a:p>
            <a:pPr>
              <a:buFontTx/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Popis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Pomocný POP prostředek určený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 zavěšení letáků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kuponů.</a:t>
            </a:r>
            <a:endParaRPr lang="cs-CZ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4" descr="124_phot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76"/>
          <a:stretch/>
        </p:blipFill>
        <p:spPr bwMode="auto">
          <a:xfrm>
            <a:off x="6105832" y="4542505"/>
            <a:ext cx="2352368" cy="2071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/>
          <a:srcRect l="-497" r="497" b="3582"/>
          <a:stretch/>
        </p:blipFill>
        <p:spPr>
          <a:xfrm>
            <a:off x="6086473" y="1569845"/>
            <a:ext cx="2371727" cy="284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1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Přímá spojnice 9"/>
          <p:cNvCxnSpPr/>
          <p:nvPr/>
        </p:nvCxnSpPr>
        <p:spPr>
          <a:xfrm>
            <a:off x="675409" y="1439766"/>
            <a:ext cx="7782791" cy="0"/>
          </a:xfrm>
          <a:prstGeom prst="line">
            <a:avLst/>
          </a:prstGeom>
          <a:ln w="38100">
            <a:solidFill>
              <a:srgbClr val="0EBA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2" y="437483"/>
            <a:ext cx="1600198" cy="737763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02673" y="1952583"/>
            <a:ext cx="4227188" cy="3143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Název</a:t>
            </a:r>
            <a:r>
              <a:rPr lang="cs-CZ" alt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Policový poutač</a:t>
            </a:r>
          </a:p>
          <a:p>
            <a:pPr defTabSz="0">
              <a:lnSpc>
                <a:spcPct val="80000"/>
              </a:lnSpc>
              <a:buNone/>
              <a:tabLst>
                <a:tab pos="972000" algn="l"/>
              </a:tabLst>
            </a:pPr>
            <a:r>
              <a:rPr lang="cs-CZ" altLang="cs-CZ" sz="20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Shelf</a:t>
            </a:r>
            <a:r>
              <a:rPr lang="cs-CZ" altLang="cs-CZ" sz="2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eyecatcher</a:t>
            </a:r>
            <a:endParaRPr lang="cs-CZ" altLang="cs-CZ" sz="20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cs-CZ" altLang="cs-CZ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Zkratka: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PLP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Popis: Produkt slouží k zvýraznění</a:t>
            </a:r>
          </a:p>
          <a:p>
            <a:pPr>
              <a:buFontTx/>
              <a:buNone/>
            </a:pP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produktu v polici. 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délník 4"/>
          <p:cNvSpPr>
            <a:spLocks noChangeArrowheads="1"/>
          </p:cNvSpPr>
          <p:nvPr/>
        </p:nvSpPr>
        <p:spPr bwMode="auto">
          <a:xfrm>
            <a:off x="675409" y="4941041"/>
            <a:ext cx="27066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cs-CZ" altLang="cs-CZ" sz="1400" dirty="0">
              <a:solidFill>
                <a:schemeClr val="tx1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861" y="3600449"/>
            <a:ext cx="4314138" cy="286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602673" y="1711408"/>
            <a:ext cx="7855527" cy="6748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Základní dělení POP/POS</a:t>
            </a:r>
            <a:endParaRPr lang="cs-CZ" sz="4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1344372" y="2649682"/>
            <a:ext cx="7545399" cy="42083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EBABC"/>
              </a:buClr>
            </a:pP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Podlahové POP prostředky</a:t>
            </a:r>
          </a:p>
          <a:p>
            <a:pPr>
              <a:buClr>
                <a:srgbClr val="0EBABC"/>
              </a:buClr>
            </a:pP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Regálové POP prostředky</a:t>
            </a:r>
          </a:p>
          <a:p>
            <a:pPr>
              <a:buClr>
                <a:srgbClr val="0EBABC"/>
              </a:buClr>
            </a:pP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POP prostředky k pokladnám a pultům </a:t>
            </a:r>
          </a:p>
          <a:p>
            <a:pPr>
              <a:buClr>
                <a:srgbClr val="0EBABC"/>
              </a:buClr>
            </a:pP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Nástěnné POP prostředky</a:t>
            </a:r>
          </a:p>
          <a:p>
            <a:pPr>
              <a:buClr>
                <a:srgbClr val="0EBABC"/>
              </a:buClr>
            </a:pP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Ostatní POP </a:t>
            </a:r>
            <a:r>
              <a:rPr lang="cs-CZ" alt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prostředky</a:t>
            </a:r>
          </a:p>
          <a:p>
            <a:pPr>
              <a:buClr>
                <a:srgbClr val="0EBABC"/>
              </a:buClr>
            </a:pPr>
            <a:r>
              <a:rPr lang="cs-CZ" alt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Digitální a </a:t>
            </a:r>
            <a:r>
              <a:rPr lang="cs-CZ" altLang="cs-CZ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multisensorické</a:t>
            </a:r>
            <a:r>
              <a:rPr lang="cs-CZ" alt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POP prostředky</a:t>
            </a:r>
            <a:endParaRPr lang="cs-CZ" alt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>
              <a:latin typeface="Frutiger CE 55 Roman" panose="02000503040000020004" pitchFamily="2" charset="0"/>
              <a:cs typeface="Arial" panose="020B0604020202020204" pitchFamily="34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2" y="437483"/>
            <a:ext cx="1600198" cy="73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4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2" y="437483"/>
            <a:ext cx="1600198" cy="737763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34403" y="2091964"/>
            <a:ext cx="7782791" cy="1143000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POP prostředky k pokladnám </a:t>
            </a:r>
            <a:r>
              <a:rPr lang="cs-CZ" altLang="cs-CZ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altLang="cs-CZ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alt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obslužným pultům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75409" y="3710694"/>
            <a:ext cx="7782791" cy="2996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EBABC"/>
              </a:buClr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Pokladní a pultové stojánky,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displaye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parazity s výrobky</a:t>
            </a:r>
          </a:p>
          <a:p>
            <a:pPr>
              <a:buClr>
                <a:srgbClr val="0EBABC"/>
              </a:buClr>
            </a:pP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Mincovníky a </a:t>
            </a:r>
            <a:r>
              <a:rPr lang="cs-CZ" alt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podpisovníky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EBABC"/>
              </a:buClr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Stojánky na letáky</a:t>
            </a:r>
          </a:p>
          <a:p>
            <a:pPr>
              <a:buClr>
                <a:srgbClr val="0EBABC"/>
              </a:buClr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Polepy pokladních pásů</a:t>
            </a:r>
          </a:p>
          <a:p>
            <a:pPr>
              <a:buClr>
                <a:srgbClr val="0EBABC"/>
              </a:buClr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Dělič nákupů</a:t>
            </a:r>
          </a:p>
        </p:txBody>
      </p:sp>
    </p:spTree>
    <p:extLst>
      <p:ext uri="{BB962C8B-B14F-4D97-AF65-F5344CB8AC3E}">
        <p14:creationId xmlns:p14="http://schemas.microsoft.com/office/powerpoint/2010/main" val="66952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Přímá spojnice 9"/>
          <p:cNvCxnSpPr/>
          <p:nvPr/>
        </p:nvCxnSpPr>
        <p:spPr>
          <a:xfrm>
            <a:off x="675409" y="1439766"/>
            <a:ext cx="7782791" cy="0"/>
          </a:xfrm>
          <a:prstGeom prst="line">
            <a:avLst/>
          </a:prstGeom>
          <a:ln w="38100">
            <a:solidFill>
              <a:srgbClr val="0EBA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2" y="437483"/>
            <a:ext cx="1600198" cy="737763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75409" y="2106531"/>
            <a:ext cx="8229600" cy="314325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Název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Pokladní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a pultové </a:t>
            </a:r>
            <a:r>
              <a:rPr lang="cs-CZ" alt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displaye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Parazity s výrobky</a:t>
            </a:r>
          </a:p>
          <a:p>
            <a:pPr defTabSz="0">
              <a:lnSpc>
                <a:spcPct val="100000"/>
              </a:lnSpc>
              <a:spcBef>
                <a:spcPts val="600"/>
              </a:spcBef>
              <a:buNone/>
              <a:tabLst>
                <a:tab pos="972000" algn="l"/>
              </a:tabLst>
            </a:pPr>
            <a:r>
              <a:rPr lang="cs-CZ" altLang="cs-CZ" sz="20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Counter</a:t>
            </a:r>
            <a:r>
              <a:rPr lang="cs-CZ" altLang="cs-CZ" sz="2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0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desk</a:t>
            </a:r>
            <a:r>
              <a:rPr lang="cs-CZ" altLang="cs-CZ" sz="2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displays</a:t>
            </a:r>
            <a:endParaRPr lang="cs-CZ" altLang="cs-CZ" sz="20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buFontTx/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Zkratka: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PPD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FontTx/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Popis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isplay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který je určený k vystavení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v prostoru pokladny. Obvykle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nabízí zboží, které je předmětem </a:t>
            </a:r>
            <a:endParaRPr lang="cs-CZ" alt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buFontTx/>
              <a:buNone/>
            </a:pP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impulzívního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nákupu. Může to být také 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reklamní panel umístěný na pokladně.</a:t>
            </a:r>
          </a:p>
        </p:txBody>
      </p:sp>
      <p:pic>
        <p:nvPicPr>
          <p:cNvPr id="12" name="Picture 4" descr="pult2st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7321" y="2106531"/>
            <a:ext cx="2337372" cy="452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ultSTI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66" t="12774" r="14905"/>
          <a:stretch/>
        </p:blipFill>
        <p:spPr bwMode="auto">
          <a:xfrm>
            <a:off x="6649802" y="2274531"/>
            <a:ext cx="1808398" cy="1447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C:\Users\mvorel\Pictures\dan popai\IMG_35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800" y="4055573"/>
            <a:ext cx="1808399" cy="241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85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Přímá spojnice 9"/>
          <p:cNvCxnSpPr/>
          <p:nvPr/>
        </p:nvCxnSpPr>
        <p:spPr>
          <a:xfrm>
            <a:off x="675409" y="1439766"/>
            <a:ext cx="7782791" cy="0"/>
          </a:xfrm>
          <a:prstGeom prst="line">
            <a:avLst/>
          </a:prstGeom>
          <a:ln w="38100">
            <a:solidFill>
              <a:srgbClr val="0EBA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2" y="437483"/>
            <a:ext cx="1600198" cy="737763"/>
          </a:xfrm>
          <a:prstGeom prst="rect">
            <a:avLst/>
          </a:prstGeom>
        </p:spPr>
      </p:pic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675409" y="3983227"/>
            <a:ext cx="8229600" cy="158643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buFontTx/>
              <a:buNone/>
              <a:tabLst>
                <a:tab pos="900000" algn="l"/>
              </a:tabLst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Název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	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Mincovníky a </a:t>
            </a:r>
            <a:r>
              <a:rPr lang="cs-CZ" alt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podpisovníky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defTabSz="0">
              <a:lnSpc>
                <a:spcPct val="80000"/>
              </a:lnSpc>
              <a:spcBef>
                <a:spcPts val="600"/>
              </a:spcBef>
              <a:buNone/>
              <a:tabLst>
                <a:tab pos="900000" algn="l"/>
              </a:tabLst>
            </a:pPr>
            <a:r>
              <a:rPr lang="cs-CZ" altLang="cs-CZ" sz="20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Cash </a:t>
            </a:r>
            <a:r>
              <a:rPr lang="cs-CZ" altLang="cs-CZ" sz="2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cs-CZ" altLang="cs-CZ" sz="20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Signature</a:t>
            </a:r>
            <a:r>
              <a:rPr lang="cs-CZ" altLang="cs-CZ" sz="2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pads</a:t>
            </a:r>
            <a:endParaRPr lang="cs-CZ" altLang="cs-CZ" sz="20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spcBef>
                <a:spcPts val="600"/>
              </a:spcBef>
              <a:buFontTx/>
              <a:buNone/>
              <a:tabLst>
                <a:tab pos="900000" algn="l"/>
              </a:tabLst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Zkratka: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spcBef>
                <a:spcPts val="600"/>
              </a:spcBef>
              <a:buFontTx/>
              <a:buNone/>
              <a:tabLst>
                <a:tab pos="900000" algn="l"/>
              </a:tabLst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Popis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	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Reklamní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prvek umístěný u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pokladny, který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nese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reklamní grafiku a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slouží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	k placení a vracení peněz a také jako podložka pro snadný podpis účtenky.</a:t>
            </a:r>
          </a:p>
          <a:p>
            <a:pPr marL="0">
              <a:buFontTx/>
              <a:buNone/>
              <a:tabLst>
                <a:tab pos="900000" algn="l"/>
              </a:tabLst>
            </a:pP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4" descr="mincovnikStor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746" t="9151" r="8504" b="5519"/>
          <a:stretch/>
        </p:blipFill>
        <p:spPr bwMode="auto">
          <a:xfrm>
            <a:off x="655651" y="1608112"/>
            <a:ext cx="2406290" cy="220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MincovnikSar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8" r="4600"/>
          <a:stretch/>
        </p:blipFill>
        <p:spPr bwMode="auto">
          <a:xfrm>
            <a:off x="3133304" y="1608112"/>
            <a:ext cx="2542622" cy="220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/>
          <a:stretch/>
        </p:blipFill>
        <p:spPr>
          <a:xfrm>
            <a:off x="5747289" y="1608112"/>
            <a:ext cx="2710911" cy="220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9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Přímá spojnice 9"/>
          <p:cNvCxnSpPr/>
          <p:nvPr/>
        </p:nvCxnSpPr>
        <p:spPr>
          <a:xfrm>
            <a:off x="675409" y="1439762"/>
            <a:ext cx="7782791" cy="0"/>
          </a:xfrm>
          <a:prstGeom prst="line">
            <a:avLst/>
          </a:prstGeom>
          <a:ln w="38100">
            <a:solidFill>
              <a:srgbClr val="0EBA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2" y="437483"/>
            <a:ext cx="1600198" cy="737763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72811" y="2303794"/>
            <a:ext cx="2518740" cy="314325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Název: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Stojánky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letáky</a:t>
            </a:r>
          </a:p>
          <a:p>
            <a:pPr defTabSz="0">
              <a:lnSpc>
                <a:spcPct val="80000"/>
              </a:lnSpc>
              <a:spcBef>
                <a:spcPts val="600"/>
              </a:spcBef>
              <a:buNone/>
              <a:tabLst>
                <a:tab pos="972000" algn="l"/>
              </a:tabLst>
            </a:pPr>
            <a:r>
              <a:rPr lang="cs-CZ" altLang="cs-CZ" sz="20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Leaflet</a:t>
            </a:r>
            <a:r>
              <a:rPr lang="cs-CZ" altLang="cs-CZ" sz="2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holders</a:t>
            </a:r>
            <a:endParaRPr lang="cs-CZ" altLang="cs-CZ" sz="20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Zkratka: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STL</a:t>
            </a:r>
          </a:p>
          <a:p>
            <a:pPr>
              <a:lnSpc>
                <a:spcPct val="100000"/>
              </a:lnSpc>
              <a:spcBef>
                <a:spcPts val="1200"/>
              </a:spcBef>
              <a:buFontTx/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Popis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Display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je určený </a:t>
            </a:r>
            <a:b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pro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uskladnění,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prezentaci </a:t>
            </a:r>
            <a:b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volný odběr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letáků.</a:t>
            </a:r>
            <a:endParaRPr lang="cs-CZ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4" descr="alianz foto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55" r="11959"/>
          <a:stretch/>
        </p:blipFill>
        <p:spPr bwMode="auto">
          <a:xfrm>
            <a:off x="3690777" y="2303794"/>
            <a:ext cx="2542992" cy="409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7235" y="2303794"/>
            <a:ext cx="2090965" cy="409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853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Přímá spojnice 9"/>
          <p:cNvCxnSpPr/>
          <p:nvPr/>
        </p:nvCxnSpPr>
        <p:spPr>
          <a:xfrm>
            <a:off x="675409" y="1439766"/>
            <a:ext cx="7782791" cy="0"/>
          </a:xfrm>
          <a:prstGeom prst="line">
            <a:avLst/>
          </a:prstGeom>
          <a:ln w="38100">
            <a:solidFill>
              <a:srgbClr val="0EBA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2" y="437483"/>
            <a:ext cx="1600198" cy="737763"/>
          </a:xfrm>
          <a:prstGeom prst="rect">
            <a:avLst/>
          </a:prstGeom>
        </p:spPr>
      </p:pic>
      <p:sp>
        <p:nvSpPr>
          <p:cNvPr id="6" name="Obdélník 6"/>
          <p:cNvSpPr>
            <a:spLocks noChangeArrowheads="1"/>
          </p:cNvSpPr>
          <p:nvPr/>
        </p:nvSpPr>
        <p:spPr bwMode="auto">
          <a:xfrm>
            <a:off x="672811" y="2171983"/>
            <a:ext cx="4572000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ts val="1000"/>
              </a:spcBef>
            </a:pPr>
            <a:r>
              <a:rPr lang="cs-CZ" altLang="cs-CZ" sz="1800" dirty="0">
                <a:solidFill>
                  <a:schemeClr val="tx1"/>
                </a:solidFill>
                <a:cs typeface="Arial" panose="020B0604020202020204" pitchFamily="34" charset="0"/>
              </a:rPr>
              <a:t>Název</a:t>
            </a:r>
            <a:r>
              <a:rPr lang="cs-CZ" altLang="cs-CZ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</a:p>
          <a:p>
            <a:pPr algn="l" eaLnBrk="1" hangingPunct="1">
              <a:spcBef>
                <a:spcPts val="600"/>
              </a:spcBef>
            </a:pPr>
            <a:r>
              <a:rPr lang="cs-CZ" altLang="cs-CZ" sz="20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Polep </a:t>
            </a:r>
            <a:r>
              <a:rPr lang="cs-CZ" altLang="cs-CZ" sz="2000" b="1" dirty="0">
                <a:solidFill>
                  <a:schemeClr val="tx1"/>
                </a:solidFill>
                <a:cs typeface="Arial" panose="020B0604020202020204" pitchFamily="34" charset="0"/>
              </a:rPr>
              <a:t>pokladního </a:t>
            </a:r>
            <a:r>
              <a:rPr lang="cs-CZ" altLang="cs-CZ" sz="20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pásu</a:t>
            </a:r>
          </a:p>
          <a:p>
            <a:pPr marL="228600" indent="-228600" defTabSz="0" eaLnBrk="1" hangingPunct="1">
              <a:lnSpc>
                <a:spcPct val="80000"/>
              </a:lnSpc>
              <a:spcBef>
                <a:spcPts val="600"/>
              </a:spcBef>
              <a:tabLst>
                <a:tab pos="972000" algn="l"/>
              </a:tabLst>
            </a:pPr>
            <a:r>
              <a:rPr lang="cs-CZ" altLang="cs-CZ" sz="2000" b="1" dirty="0" err="1">
                <a:solidFill>
                  <a:schemeClr val="accent3"/>
                </a:solidFill>
                <a:ea typeface="+mn-ea"/>
                <a:cs typeface="Arial" panose="020B0604020202020204" pitchFamily="34" charset="0"/>
              </a:rPr>
              <a:t>Counter</a:t>
            </a:r>
            <a:r>
              <a:rPr lang="cs-CZ" altLang="cs-CZ" sz="2000" b="1" dirty="0">
                <a:solidFill>
                  <a:schemeClr val="accent3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chemeClr val="accent3"/>
                </a:solidFill>
                <a:ea typeface="+mn-ea"/>
                <a:cs typeface="Arial" panose="020B0604020202020204" pitchFamily="34" charset="0"/>
              </a:rPr>
              <a:t>belt</a:t>
            </a:r>
            <a:r>
              <a:rPr lang="cs-CZ" altLang="cs-CZ" sz="2000" b="1" dirty="0">
                <a:solidFill>
                  <a:schemeClr val="accent3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chemeClr val="accent3"/>
                </a:solidFill>
                <a:ea typeface="+mn-ea"/>
                <a:cs typeface="Arial" panose="020B0604020202020204" pitchFamily="34" charset="0"/>
              </a:rPr>
              <a:t>stikers</a:t>
            </a:r>
            <a:endParaRPr lang="cs-CZ" altLang="cs-CZ" sz="2000" b="1" dirty="0">
              <a:solidFill>
                <a:schemeClr val="accent3"/>
              </a:solidFill>
              <a:ea typeface="+mn-ea"/>
              <a:cs typeface="Arial" panose="020B0604020202020204" pitchFamily="34" charset="0"/>
            </a:endParaRPr>
          </a:p>
          <a:p>
            <a:pPr algn="l" eaLnBrk="1" hangingPunct="1">
              <a:spcBef>
                <a:spcPts val="1800"/>
              </a:spcBef>
            </a:pPr>
            <a:r>
              <a:rPr lang="cs-CZ" altLang="cs-CZ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Zkratka:</a:t>
            </a:r>
            <a:r>
              <a:rPr lang="cs-CZ" altLang="cs-CZ" sz="18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PP</a:t>
            </a:r>
            <a:endParaRPr lang="cs-CZ" altLang="cs-CZ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ts val="1800"/>
              </a:spcBef>
            </a:pPr>
            <a:r>
              <a:rPr lang="cs-CZ" altLang="cs-CZ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Popis:</a:t>
            </a:r>
          </a:p>
          <a:p>
            <a:pPr eaLnBrk="1" hangingPunct="1"/>
            <a:r>
              <a:rPr lang="cs-CZ" altLang="cs-CZ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Polep </a:t>
            </a:r>
            <a:r>
              <a:rPr lang="cs-CZ" altLang="cs-CZ" sz="1600" dirty="0">
                <a:solidFill>
                  <a:schemeClr val="tx1"/>
                </a:solidFill>
                <a:cs typeface="Arial" panose="020B0604020202020204" pitchFamily="34" charset="0"/>
              </a:rPr>
              <a:t>s reklamní grafikou, </a:t>
            </a:r>
          </a:p>
          <a:p>
            <a:pPr eaLnBrk="1" hangingPunct="1"/>
            <a:r>
              <a:rPr lang="cs-CZ" altLang="cs-CZ" sz="1600" dirty="0">
                <a:solidFill>
                  <a:schemeClr val="tx1"/>
                </a:solidFill>
                <a:cs typeface="Arial" panose="020B0604020202020204" pitchFamily="34" charset="0"/>
              </a:rPr>
              <a:t>která je lepena na pokladní pás.</a:t>
            </a:r>
          </a:p>
          <a:p>
            <a:pPr algn="l" eaLnBrk="1" hangingPunct="1"/>
            <a:endParaRPr lang="cs-CZ" altLang="cs-CZ" sz="18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12" name="Picture 5" descr="Havířov_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3089" y="1704287"/>
            <a:ext cx="3755112" cy="4819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335055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Přímá spojnice 9"/>
          <p:cNvCxnSpPr/>
          <p:nvPr/>
        </p:nvCxnSpPr>
        <p:spPr>
          <a:xfrm>
            <a:off x="675409" y="1439766"/>
            <a:ext cx="7782791" cy="0"/>
          </a:xfrm>
          <a:prstGeom prst="line">
            <a:avLst/>
          </a:prstGeom>
          <a:ln w="38100">
            <a:solidFill>
              <a:srgbClr val="0EBA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2" y="437483"/>
            <a:ext cx="1600198" cy="737763"/>
          </a:xfrm>
          <a:prstGeom prst="rect">
            <a:avLst/>
          </a:prstGeom>
        </p:spPr>
      </p:pic>
      <p:sp>
        <p:nvSpPr>
          <p:cNvPr id="6" name="Obdélník 6"/>
          <p:cNvSpPr>
            <a:spLocks noChangeArrowheads="1"/>
          </p:cNvSpPr>
          <p:nvPr/>
        </p:nvSpPr>
        <p:spPr bwMode="auto">
          <a:xfrm>
            <a:off x="672811" y="2225911"/>
            <a:ext cx="4214813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/>
            <a:r>
              <a:rPr lang="cs-CZ" altLang="cs-CZ" sz="1800" dirty="0">
                <a:solidFill>
                  <a:schemeClr val="tx1"/>
                </a:solidFill>
                <a:cs typeface="Arial" panose="020B0604020202020204" pitchFamily="34" charset="0"/>
              </a:rPr>
              <a:t>Název</a:t>
            </a:r>
            <a:r>
              <a:rPr lang="cs-CZ" altLang="cs-CZ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  <a:endParaRPr lang="cs-CZ" altLang="cs-CZ" sz="1800" b="1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l" eaLnBrk="1" hangingPunct="1">
              <a:spcBef>
                <a:spcPts val="600"/>
              </a:spcBef>
            </a:pPr>
            <a:r>
              <a:rPr lang="cs-CZ" altLang="cs-CZ" sz="20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Dělič nákupů</a:t>
            </a:r>
          </a:p>
          <a:p>
            <a:pPr marL="228600" indent="-228600" defTabSz="0" eaLnBrk="1" hangingPunct="1">
              <a:lnSpc>
                <a:spcPct val="80000"/>
              </a:lnSpc>
              <a:spcBef>
                <a:spcPts val="600"/>
              </a:spcBef>
              <a:tabLst>
                <a:tab pos="972000" algn="l"/>
              </a:tabLst>
            </a:pPr>
            <a:r>
              <a:rPr lang="cs-CZ" altLang="cs-CZ" sz="2000" b="1" dirty="0" err="1">
                <a:solidFill>
                  <a:schemeClr val="accent3"/>
                </a:solidFill>
                <a:ea typeface="+mn-ea"/>
                <a:cs typeface="Arial" panose="020B0604020202020204" pitchFamily="34" charset="0"/>
              </a:rPr>
              <a:t>Product</a:t>
            </a:r>
            <a:r>
              <a:rPr lang="cs-CZ" altLang="cs-CZ" sz="2000" b="1" dirty="0">
                <a:solidFill>
                  <a:schemeClr val="accent3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chemeClr val="accent3"/>
                </a:solidFill>
                <a:ea typeface="+mn-ea"/>
                <a:cs typeface="Arial" panose="020B0604020202020204" pitchFamily="34" charset="0"/>
              </a:rPr>
              <a:t>counter</a:t>
            </a:r>
            <a:r>
              <a:rPr lang="cs-CZ" altLang="cs-CZ" sz="2000" b="1" dirty="0">
                <a:solidFill>
                  <a:schemeClr val="accent3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chemeClr val="accent3"/>
                </a:solidFill>
                <a:ea typeface="+mn-ea"/>
                <a:cs typeface="Arial" panose="020B0604020202020204" pitchFamily="34" charset="0"/>
              </a:rPr>
              <a:t>belt</a:t>
            </a:r>
            <a:r>
              <a:rPr lang="cs-CZ" altLang="cs-CZ" sz="2000" b="1" dirty="0">
                <a:solidFill>
                  <a:schemeClr val="accent3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chemeClr val="accent3"/>
                </a:solidFill>
                <a:ea typeface="+mn-ea"/>
                <a:cs typeface="Arial" panose="020B0604020202020204" pitchFamily="34" charset="0"/>
              </a:rPr>
              <a:t>dividers</a:t>
            </a:r>
            <a:endParaRPr lang="cs-CZ" altLang="cs-CZ" sz="2000" b="1" dirty="0">
              <a:solidFill>
                <a:schemeClr val="accent3"/>
              </a:solidFill>
              <a:ea typeface="+mn-ea"/>
              <a:cs typeface="Arial" panose="020B0604020202020204" pitchFamily="34" charset="0"/>
            </a:endParaRPr>
          </a:p>
          <a:p>
            <a:pPr algn="l" eaLnBrk="1" hangingPunct="1">
              <a:spcBef>
                <a:spcPts val="1800"/>
              </a:spcBef>
            </a:pPr>
            <a:r>
              <a:rPr lang="cs-CZ" altLang="cs-CZ" sz="1800" dirty="0">
                <a:solidFill>
                  <a:schemeClr val="tx1"/>
                </a:solidFill>
                <a:cs typeface="Arial" panose="020B0604020202020204" pitchFamily="34" charset="0"/>
              </a:rPr>
              <a:t>Zkratka:</a:t>
            </a:r>
            <a:r>
              <a:rPr lang="cs-CZ" altLang="cs-CZ" sz="2000" dirty="0">
                <a:solidFill>
                  <a:schemeClr val="tx1"/>
                </a:solidFill>
                <a:cs typeface="Arial" panose="020B0604020202020204" pitchFamily="34" charset="0"/>
              </a:rPr>
              <a:t>	</a:t>
            </a:r>
            <a:r>
              <a:rPr lang="cs-CZ" altLang="cs-CZ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DN</a:t>
            </a:r>
            <a:endParaRPr lang="cs-CZ" altLang="cs-CZ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l" eaLnBrk="1" hangingPunct="1">
              <a:spcBef>
                <a:spcPts val="1800"/>
              </a:spcBef>
            </a:pPr>
            <a:r>
              <a:rPr lang="cs-CZ" altLang="cs-CZ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Popis</a:t>
            </a:r>
            <a:r>
              <a:rPr lang="cs-CZ" altLang="cs-CZ" sz="1800" dirty="0">
                <a:solidFill>
                  <a:schemeClr val="tx1"/>
                </a:solidFill>
                <a:cs typeface="Arial" panose="020B0604020202020204" pitchFamily="34" charset="0"/>
              </a:rPr>
              <a:t>: </a:t>
            </a:r>
          </a:p>
          <a:p>
            <a:pPr algn="l" eaLnBrk="1" hangingPunct="1"/>
            <a:r>
              <a:rPr lang="cs-CZ" altLang="cs-CZ" sz="1600" dirty="0">
                <a:solidFill>
                  <a:schemeClr val="tx1"/>
                </a:solidFill>
                <a:cs typeface="Arial" panose="020B0604020202020204" pitchFamily="34" charset="0"/>
              </a:rPr>
              <a:t>Segment s reklamní grafikou </a:t>
            </a:r>
            <a:r>
              <a:rPr lang="cs-CZ" altLang="cs-CZ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/>
            </a:r>
            <a:br>
              <a:rPr lang="cs-CZ" altLang="cs-CZ" sz="1600" dirty="0" smtClean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cs-CZ" altLang="cs-CZ" sz="160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sloužícík</a:t>
            </a:r>
            <a:r>
              <a:rPr lang="cs-CZ" altLang="cs-CZ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cs-CZ" altLang="cs-CZ" sz="1600" dirty="0">
                <a:solidFill>
                  <a:schemeClr val="tx1"/>
                </a:solidFill>
                <a:cs typeface="Arial" panose="020B0604020202020204" pitchFamily="34" charset="0"/>
              </a:rPr>
              <a:t>oddělení </a:t>
            </a:r>
            <a:r>
              <a:rPr lang="cs-CZ" altLang="cs-CZ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nákupů.</a:t>
            </a:r>
            <a:endParaRPr lang="cs-CZ" altLang="cs-CZ" sz="16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12" name="Picture 5" descr="36009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9083" y="1651819"/>
            <a:ext cx="3589117" cy="4786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93223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1361210" y="2619558"/>
            <a:ext cx="6382163" cy="6748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Nástěnné POP prostředky</a:t>
            </a:r>
            <a:endParaRPr lang="cs-CZ" sz="3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2" y="437483"/>
            <a:ext cx="1600198" cy="737763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361210" y="3775586"/>
            <a:ext cx="7210554" cy="2328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EBABC"/>
              </a:buClr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Poster rámy a plakáty</a:t>
            </a:r>
          </a:p>
          <a:p>
            <a:pPr>
              <a:buClr>
                <a:srgbClr val="0EBABC"/>
              </a:buClr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Světelné reklamy</a:t>
            </a:r>
          </a:p>
        </p:txBody>
      </p:sp>
    </p:spTree>
    <p:extLst>
      <p:ext uri="{BB962C8B-B14F-4D97-AF65-F5344CB8AC3E}">
        <p14:creationId xmlns:p14="http://schemas.microsoft.com/office/powerpoint/2010/main" val="165590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Přímá spojnice 9"/>
          <p:cNvCxnSpPr/>
          <p:nvPr/>
        </p:nvCxnSpPr>
        <p:spPr>
          <a:xfrm>
            <a:off x="675409" y="1439762"/>
            <a:ext cx="7782791" cy="0"/>
          </a:xfrm>
          <a:prstGeom prst="line">
            <a:avLst/>
          </a:prstGeom>
          <a:ln w="38100">
            <a:solidFill>
              <a:srgbClr val="0EBA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2" y="437483"/>
            <a:ext cx="1600198" cy="737763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75409" y="2213814"/>
            <a:ext cx="3566227" cy="314325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Název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Poster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rámy a 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plakáty</a:t>
            </a:r>
          </a:p>
          <a:p>
            <a:pPr defTabSz="0">
              <a:lnSpc>
                <a:spcPct val="80000"/>
              </a:lnSpc>
              <a:spcBef>
                <a:spcPts val="600"/>
              </a:spcBef>
              <a:buFontTx/>
              <a:buNone/>
              <a:tabLst>
                <a:tab pos="972000" algn="l"/>
              </a:tabLst>
            </a:pPr>
            <a:r>
              <a:rPr lang="cs-CZ" altLang="cs-CZ" sz="2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 </a:t>
            </a:r>
            <a:r>
              <a:rPr lang="cs-CZ" altLang="cs-CZ" sz="20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Frames</a:t>
            </a:r>
            <a:r>
              <a:rPr lang="cs-CZ" altLang="cs-CZ" sz="2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0">
              <a:lnSpc>
                <a:spcPct val="80000"/>
              </a:lnSpc>
              <a:spcBef>
                <a:spcPts val="0"/>
              </a:spcBef>
              <a:buFontTx/>
              <a:buNone/>
              <a:tabLst>
                <a:tab pos="972000" algn="l"/>
              </a:tabLst>
            </a:pPr>
            <a:r>
              <a:rPr lang="cs-CZ" altLang="cs-CZ" sz="20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cs-CZ" altLang="cs-CZ" sz="20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Banners</a:t>
            </a:r>
            <a:endParaRPr lang="cs-CZ" altLang="cs-CZ" sz="20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Zkratka: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PRP</a:t>
            </a:r>
          </a:p>
          <a:p>
            <a:pPr marL="0">
              <a:buFontTx/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Popis: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Tabule a rámy s reklamní grafikou, které jsou umístěné na stěnách.</a:t>
            </a:r>
            <a:endParaRPr lang="cs-CZ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5" descr="POSTER_vich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947" y="1651819"/>
            <a:ext cx="3598253" cy="4799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33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1037814" y="1834929"/>
            <a:ext cx="7077751" cy="6748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Ostatní POP prostředky</a:t>
            </a:r>
            <a:endParaRPr lang="cs-CZ" sz="3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2" y="437483"/>
            <a:ext cx="1600198" cy="737763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037814" y="3080960"/>
            <a:ext cx="8229600" cy="31432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EBABC"/>
              </a:buClr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Letáčky u zboží a samolepky</a:t>
            </a:r>
          </a:p>
          <a:p>
            <a:pPr>
              <a:buClr>
                <a:srgbClr val="0EBABC"/>
              </a:buClr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Dekorace nákupního vozíku, madlo vozíku</a:t>
            </a:r>
          </a:p>
          <a:p>
            <a:pPr>
              <a:buClr>
                <a:srgbClr val="0EBABC"/>
              </a:buClr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Dekorace bezpečnostních bran a turniketů</a:t>
            </a:r>
          </a:p>
          <a:p>
            <a:pPr>
              <a:buClr>
                <a:srgbClr val="0EBABC"/>
              </a:buClr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Výlohová a okenní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grafika</a:t>
            </a:r>
          </a:p>
          <a:p>
            <a:pPr>
              <a:buClr>
                <a:srgbClr val="0EBABC"/>
              </a:buClr>
            </a:pP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Dekorace a výlohy 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EBABC"/>
              </a:buClr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Závěsné poutače /ze stropu/</a:t>
            </a:r>
          </a:p>
          <a:p>
            <a:pPr>
              <a:buClr>
                <a:srgbClr val="0EBABC"/>
              </a:buClr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Digital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signage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elektronická a interaktivní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média</a:t>
            </a:r>
          </a:p>
          <a:p>
            <a:pPr>
              <a:buClr>
                <a:srgbClr val="0EBABC"/>
              </a:buClr>
            </a:pP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Nástroje </a:t>
            </a:r>
            <a:r>
              <a:rPr lang="cs-CZ" alt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multisenzorické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komunikace</a:t>
            </a:r>
          </a:p>
          <a:p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40981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Přímá spojnice 9"/>
          <p:cNvCxnSpPr/>
          <p:nvPr/>
        </p:nvCxnSpPr>
        <p:spPr>
          <a:xfrm>
            <a:off x="675409" y="1439764"/>
            <a:ext cx="7782791" cy="0"/>
          </a:xfrm>
          <a:prstGeom prst="line">
            <a:avLst/>
          </a:prstGeom>
          <a:ln w="38100">
            <a:solidFill>
              <a:srgbClr val="0EBA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2" y="437483"/>
            <a:ext cx="1600198" cy="737763"/>
          </a:xfrm>
          <a:prstGeom prst="rect">
            <a:avLst/>
          </a:prstGeom>
        </p:spPr>
      </p:pic>
      <p:sp>
        <p:nvSpPr>
          <p:cNvPr id="6" name="Obdélník 10"/>
          <p:cNvSpPr>
            <a:spLocks noChangeArrowheads="1"/>
          </p:cNvSpPr>
          <p:nvPr/>
        </p:nvSpPr>
        <p:spPr bwMode="auto">
          <a:xfrm>
            <a:off x="672812" y="2795927"/>
            <a:ext cx="2436148" cy="2667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228600" indent="-228600" defTabSz="0" eaLnBrk="1" hangingPunct="1">
              <a:lnSpc>
                <a:spcPct val="80000"/>
              </a:lnSpc>
              <a:spcBef>
                <a:spcPts val="1000"/>
              </a:spcBef>
              <a:tabLst>
                <a:tab pos="900000" algn="l"/>
              </a:tabLst>
            </a:pPr>
            <a:r>
              <a:rPr lang="cs-CZ" altLang="cs-CZ" sz="1800" dirty="0">
                <a:solidFill>
                  <a:schemeClr val="tx1"/>
                </a:solidFill>
                <a:cs typeface="Arial" panose="020B0604020202020204" pitchFamily="34" charset="0"/>
              </a:rPr>
              <a:t>Název</a:t>
            </a:r>
            <a:r>
              <a:rPr lang="cs-CZ" altLang="cs-CZ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:	</a:t>
            </a:r>
            <a:r>
              <a:rPr lang="cs-CZ" altLang="cs-CZ" sz="2000" b="1" dirty="0">
                <a:solidFill>
                  <a:schemeClr val="tx1"/>
                </a:solidFill>
                <a:cs typeface="Arial" panose="020B0604020202020204" pitchFamily="34" charset="0"/>
              </a:rPr>
              <a:t>	</a:t>
            </a:r>
            <a:r>
              <a:rPr lang="cs-CZ" altLang="cs-CZ" sz="20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Letáky </a:t>
            </a:r>
          </a:p>
          <a:p>
            <a:pPr marL="228600" indent="-228600" defTabSz="0" eaLnBrk="1" hangingPunct="1">
              <a:lnSpc>
                <a:spcPct val="80000"/>
              </a:lnSpc>
              <a:spcBef>
                <a:spcPts val="600"/>
              </a:spcBef>
              <a:tabLst>
                <a:tab pos="900000" algn="l"/>
              </a:tabLst>
            </a:pPr>
            <a:r>
              <a:rPr lang="cs-CZ" altLang="cs-CZ" sz="2000" b="1" dirty="0">
                <a:solidFill>
                  <a:schemeClr val="tx1"/>
                </a:solidFill>
                <a:ea typeface="+mn-ea"/>
                <a:cs typeface="Arial" panose="020B0604020202020204" pitchFamily="34" charset="0"/>
              </a:rPr>
              <a:t>	</a:t>
            </a:r>
            <a:r>
              <a:rPr lang="cs-CZ" altLang="cs-CZ" sz="2000" b="1" dirty="0" smtClean="0">
                <a:solidFill>
                  <a:schemeClr val="tx1"/>
                </a:solidFill>
                <a:ea typeface="+mn-ea"/>
                <a:cs typeface="Arial" panose="020B0604020202020204" pitchFamily="34" charset="0"/>
              </a:rPr>
              <a:t>	</a:t>
            </a:r>
            <a:r>
              <a:rPr lang="cs-CZ" altLang="cs-CZ" sz="2000" b="1" dirty="0" err="1" smtClean="0">
                <a:solidFill>
                  <a:schemeClr val="accent3"/>
                </a:solidFill>
                <a:ea typeface="+mn-ea"/>
                <a:cs typeface="Arial" panose="020B0604020202020204" pitchFamily="34" charset="0"/>
              </a:rPr>
              <a:t>Leaflets</a:t>
            </a:r>
            <a:endParaRPr lang="cs-CZ" altLang="cs-CZ" sz="2000" b="1" dirty="0">
              <a:solidFill>
                <a:schemeClr val="accent3"/>
              </a:solidFill>
              <a:ea typeface="+mn-ea"/>
              <a:cs typeface="Arial" panose="020B0604020202020204" pitchFamily="34" charset="0"/>
            </a:endParaRPr>
          </a:p>
          <a:p>
            <a:pPr algn="l" eaLnBrk="1" hangingPunct="1">
              <a:spcBef>
                <a:spcPts val="1000"/>
              </a:spcBef>
              <a:tabLst>
                <a:tab pos="900000" algn="l"/>
              </a:tabLst>
            </a:pPr>
            <a:r>
              <a:rPr lang="cs-CZ" altLang="cs-CZ" sz="1800" dirty="0">
                <a:solidFill>
                  <a:schemeClr val="tx1"/>
                </a:solidFill>
                <a:cs typeface="Arial" panose="020B0604020202020204" pitchFamily="34" charset="0"/>
              </a:rPr>
              <a:t>Zkratka</a:t>
            </a:r>
            <a:r>
              <a:rPr lang="cs-CZ" altLang="cs-CZ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  <a:r>
              <a:rPr lang="cs-CZ" altLang="cs-CZ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	LT</a:t>
            </a:r>
            <a:endParaRPr lang="cs-CZ" altLang="cs-CZ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l" eaLnBrk="1" hangingPunct="1">
              <a:tabLst>
                <a:tab pos="900000" algn="l"/>
              </a:tabLst>
            </a:pPr>
            <a:endParaRPr lang="cs-CZ" altLang="cs-CZ" sz="2000" b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l" eaLnBrk="1" hangingPunct="1">
              <a:tabLst>
                <a:tab pos="900000" algn="l"/>
              </a:tabLst>
            </a:pPr>
            <a:r>
              <a:rPr lang="cs-CZ" altLang="cs-CZ" sz="1800" dirty="0">
                <a:solidFill>
                  <a:schemeClr val="tx1"/>
                </a:solidFill>
                <a:cs typeface="Arial" panose="020B0604020202020204" pitchFamily="34" charset="0"/>
              </a:rPr>
              <a:t>Popis: </a:t>
            </a:r>
          </a:p>
          <a:p>
            <a:pPr algn="l" eaLnBrk="1" hangingPunct="1">
              <a:tabLst>
                <a:tab pos="900000" algn="l"/>
              </a:tabLst>
            </a:pPr>
            <a:r>
              <a:rPr lang="cs-CZ" altLang="cs-CZ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Leták, </a:t>
            </a:r>
            <a:r>
              <a:rPr lang="cs-CZ" altLang="cs-CZ" sz="1600" dirty="0">
                <a:solidFill>
                  <a:schemeClr val="tx1"/>
                </a:solidFill>
                <a:cs typeface="Arial" panose="020B0604020202020204" pitchFamily="34" charset="0"/>
              </a:rPr>
              <a:t>který je umísťován </a:t>
            </a:r>
            <a:br>
              <a:rPr lang="cs-CZ" altLang="cs-CZ" sz="1600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cs-CZ" altLang="cs-CZ" sz="1600" dirty="0">
                <a:solidFill>
                  <a:schemeClr val="tx1"/>
                </a:solidFill>
                <a:cs typeface="Arial" panose="020B0604020202020204" pitchFamily="34" charset="0"/>
              </a:rPr>
              <a:t>u inzerovaného produktu či jako doplněk </a:t>
            </a:r>
            <a:r>
              <a:rPr lang="cs-CZ" altLang="cs-CZ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/>
            </a:r>
            <a:br>
              <a:rPr lang="cs-CZ" altLang="cs-CZ" sz="1600" dirty="0" smtClean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cs-CZ" altLang="cs-CZ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k </a:t>
            </a:r>
            <a:r>
              <a:rPr lang="cs-CZ" altLang="cs-CZ" sz="1600" dirty="0">
                <a:solidFill>
                  <a:schemeClr val="tx1"/>
                </a:solidFill>
                <a:cs typeface="Arial" panose="020B0604020202020204" pitchFamily="34" charset="0"/>
              </a:rPr>
              <a:t>druhotným </a:t>
            </a:r>
            <a:r>
              <a:rPr lang="cs-CZ" altLang="cs-CZ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vystavením.</a:t>
            </a:r>
            <a:endParaRPr lang="cs-CZ" altLang="cs-CZ" sz="16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74" b="3846"/>
          <a:stretch/>
        </p:blipFill>
        <p:spPr bwMode="auto">
          <a:xfrm>
            <a:off x="3600568" y="1840599"/>
            <a:ext cx="4839556" cy="3510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33294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1288473" y="1690921"/>
            <a:ext cx="7855527" cy="6748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Podlahové POP prostředky</a:t>
            </a:r>
            <a:endParaRPr lang="cs-CZ" sz="3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1219419" y="2649682"/>
            <a:ext cx="7782791" cy="42083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Clr>
                <a:srgbClr val="0EBABC"/>
              </a:buClr>
            </a:pP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Stojany a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displaye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dočasné a trvalé</a:t>
            </a:r>
          </a:p>
          <a:p>
            <a:pPr>
              <a:lnSpc>
                <a:spcPct val="80000"/>
              </a:lnSpc>
              <a:buClr>
                <a:srgbClr val="0EBABC"/>
              </a:buClr>
            </a:pP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Podlahové poutače, totemy</a:t>
            </a:r>
          </a:p>
          <a:p>
            <a:pPr>
              <a:lnSpc>
                <a:spcPct val="80000"/>
              </a:lnSpc>
              <a:buClr>
                <a:srgbClr val="0EBABC"/>
              </a:buClr>
            </a:pP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Paletové ostrovy a dekorace</a:t>
            </a:r>
          </a:p>
          <a:p>
            <a:pPr>
              <a:lnSpc>
                <a:spcPct val="80000"/>
              </a:lnSpc>
              <a:buClr>
                <a:srgbClr val="0EBABC"/>
              </a:buClr>
            </a:pP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Podlahová grafika</a:t>
            </a:r>
          </a:p>
          <a:p>
            <a:pPr>
              <a:lnSpc>
                <a:spcPct val="80000"/>
              </a:lnSpc>
              <a:buClr>
                <a:srgbClr val="0EBABC"/>
              </a:buClr>
            </a:pP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Přemostění a reklamní brány</a:t>
            </a:r>
          </a:p>
          <a:p>
            <a:pPr>
              <a:lnSpc>
                <a:spcPct val="80000"/>
              </a:lnSpc>
              <a:buClr>
                <a:srgbClr val="0EBABC"/>
              </a:buClr>
            </a:pP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Shop in shop </a:t>
            </a:r>
          </a:p>
          <a:p>
            <a:pPr>
              <a:lnSpc>
                <a:spcPct val="80000"/>
              </a:lnSpc>
              <a:buClr>
                <a:srgbClr val="0EBABC"/>
              </a:buClr>
            </a:pP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Promostolky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promostánky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a reklamní pulty</a:t>
            </a:r>
          </a:p>
          <a:p>
            <a:pPr>
              <a:lnSpc>
                <a:spcPct val="80000"/>
              </a:lnSpc>
              <a:buClr>
                <a:srgbClr val="0EBABC"/>
              </a:buClr>
            </a:pP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Stojany na letáky a stojany na </a:t>
            </a:r>
            <a:r>
              <a:rPr lang="cs-CZ" alt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vizuály</a:t>
            </a:r>
          </a:p>
          <a:p>
            <a:pPr>
              <a:lnSpc>
                <a:spcPct val="80000"/>
              </a:lnSpc>
              <a:buClr>
                <a:srgbClr val="0EBABC"/>
              </a:buClr>
            </a:pPr>
            <a:r>
              <a:rPr lang="cs-CZ" alt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Vlajkové stojany </a:t>
            </a:r>
          </a:p>
          <a:p>
            <a:pPr>
              <a:lnSpc>
                <a:spcPct val="80000"/>
              </a:lnSpc>
              <a:buNone/>
            </a:pPr>
            <a:endParaRPr lang="cs-CZ" altLang="cs-CZ" sz="2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2" y="437483"/>
            <a:ext cx="1600198" cy="73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8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Přímá spojnice 9"/>
          <p:cNvCxnSpPr/>
          <p:nvPr/>
        </p:nvCxnSpPr>
        <p:spPr>
          <a:xfrm>
            <a:off x="675409" y="1439766"/>
            <a:ext cx="7782791" cy="0"/>
          </a:xfrm>
          <a:prstGeom prst="line">
            <a:avLst/>
          </a:prstGeom>
          <a:ln w="38100">
            <a:solidFill>
              <a:srgbClr val="0EBA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2" y="437483"/>
            <a:ext cx="1600198" cy="737763"/>
          </a:xfrm>
          <a:prstGeom prst="rect">
            <a:avLst/>
          </a:prstGeom>
        </p:spPr>
      </p:pic>
      <p:sp>
        <p:nvSpPr>
          <p:cNvPr id="6" name="Obdélník 7"/>
          <p:cNvSpPr>
            <a:spLocks noChangeArrowheads="1"/>
          </p:cNvSpPr>
          <p:nvPr/>
        </p:nvSpPr>
        <p:spPr bwMode="auto">
          <a:xfrm>
            <a:off x="672811" y="2755382"/>
            <a:ext cx="2571834" cy="279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ts val="1000"/>
              </a:spcBef>
            </a:pPr>
            <a:r>
              <a:rPr lang="cs-CZ" altLang="cs-CZ" sz="1800" dirty="0">
                <a:solidFill>
                  <a:schemeClr val="tx1"/>
                </a:solidFill>
                <a:cs typeface="Arial" panose="020B0604020202020204" pitchFamily="34" charset="0"/>
              </a:rPr>
              <a:t>Název</a:t>
            </a:r>
            <a:r>
              <a:rPr lang="cs-CZ" altLang="cs-CZ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:	</a:t>
            </a:r>
            <a:r>
              <a:rPr lang="cs-CZ" altLang="cs-CZ" sz="20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Samolepky</a:t>
            </a:r>
            <a:endParaRPr lang="cs-CZ" altLang="cs-CZ" sz="2000" b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l" eaLnBrk="1" hangingPunct="1">
              <a:spcBef>
                <a:spcPts val="600"/>
              </a:spcBef>
            </a:pPr>
            <a:r>
              <a:rPr lang="cs-CZ" altLang="cs-CZ" sz="2000" b="1" dirty="0" smtClean="0">
                <a:solidFill>
                  <a:schemeClr val="tx1"/>
                </a:solidFill>
                <a:ea typeface="+mn-ea"/>
                <a:cs typeface="Arial" panose="020B0604020202020204" pitchFamily="34" charset="0"/>
              </a:rPr>
              <a:t>	</a:t>
            </a:r>
            <a:r>
              <a:rPr lang="cs-CZ" altLang="cs-CZ" sz="2000" b="1" dirty="0" err="1" smtClean="0">
                <a:solidFill>
                  <a:schemeClr val="accent3"/>
                </a:solidFill>
                <a:ea typeface="+mn-ea"/>
                <a:cs typeface="Arial" panose="020B0604020202020204" pitchFamily="34" charset="0"/>
              </a:rPr>
              <a:t>Stickers</a:t>
            </a:r>
            <a:endParaRPr lang="cs-CZ" altLang="cs-CZ" sz="2000" b="1" dirty="0">
              <a:solidFill>
                <a:schemeClr val="accent3"/>
              </a:solidFill>
              <a:ea typeface="+mn-ea"/>
              <a:cs typeface="Arial" panose="020B0604020202020204" pitchFamily="34" charset="0"/>
            </a:endParaRPr>
          </a:p>
          <a:p>
            <a:pPr algn="l" eaLnBrk="1" hangingPunct="1">
              <a:spcBef>
                <a:spcPts val="1000"/>
              </a:spcBef>
            </a:pPr>
            <a:r>
              <a:rPr lang="cs-CZ" altLang="cs-CZ" sz="1800" dirty="0">
                <a:solidFill>
                  <a:schemeClr val="tx1"/>
                </a:solidFill>
                <a:cs typeface="Arial" panose="020B0604020202020204" pitchFamily="34" charset="0"/>
              </a:rPr>
              <a:t>Zkratka:</a:t>
            </a:r>
            <a:r>
              <a:rPr lang="cs-CZ" altLang="cs-CZ" sz="2000" b="1" dirty="0">
                <a:solidFill>
                  <a:schemeClr val="tx1"/>
                </a:solidFill>
                <a:cs typeface="Arial" panose="020B0604020202020204" pitchFamily="34" charset="0"/>
              </a:rPr>
              <a:t>	</a:t>
            </a:r>
            <a:r>
              <a:rPr lang="cs-CZ" altLang="cs-CZ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SM</a:t>
            </a:r>
            <a:endParaRPr lang="cs-CZ" altLang="cs-CZ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l" eaLnBrk="1" hangingPunct="1"/>
            <a:endParaRPr lang="cs-CZ" altLang="cs-CZ" sz="2000" b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l" eaLnBrk="1" hangingPunct="1"/>
            <a:r>
              <a:rPr lang="cs-CZ" altLang="cs-CZ" sz="1800" dirty="0">
                <a:solidFill>
                  <a:schemeClr val="tx1"/>
                </a:solidFill>
                <a:cs typeface="Arial" panose="020B0604020202020204" pitchFamily="34" charset="0"/>
              </a:rPr>
              <a:t>Popis: </a:t>
            </a:r>
          </a:p>
          <a:p>
            <a:pPr algn="l" eaLnBrk="1" hangingPunct="1"/>
            <a:r>
              <a:rPr lang="cs-CZ" altLang="cs-CZ" sz="1600" dirty="0">
                <a:solidFill>
                  <a:schemeClr val="tx1"/>
                </a:solidFill>
                <a:cs typeface="Arial" panose="020B0604020202020204" pitchFamily="34" charset="0"/>
              </a:rPr>
              <a:t>P</a:t>
            </a:r>
            <a:r>
              <a:rPr lang="cs-CZ" altLang="cs-CZ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olep </a:t>
            </a:r>
            <a:r>
              <a:rPr lang="cs-CZ" altLang="cs-CZ" sz="1600" dirty="0">
                <a:solidFill>
                  <a:schemeClr val="tx1"/>
                </a:solidFill>
                <a:cs typeface="Arial" panose="020B0604020202020204" pitchFamily="34" charset="0"/>
              </a:rPr>
              <a:t>s reklamní grafikou, který je často lepen na dveře chladících či mrazících boxů atp.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904" y="1704288"/>
            <a:ext cx="4965296" cy="3724352"/>
          </a:xfrm>
          <a:prstGeom prst="rect">
            <a:avLst/>
          </a:prstGeom>
          <a:noFill/>
          <a:ln w="88900" cap="sq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24424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Přímá spojnice 9"/>
          <p:cNvCxnSpPr/>
          <p:nvPr/>
        </p:nvCxnSpPr>
        <p:spPr>
          <a:xfrm>
            <a:off x="675409" y="1439764"/>
            <a:ext cx="7782791" cy="0"/>
          </a:xfrm>
          <a:prstGeom prst="line">
            <a:avLst/>
          </a:prstGeom>
          <a:ln w="38100">
            <a:solidFill>
              <a:srgbClr val="0EBA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2" y="437483"/>
            <a:ext cx="1600198" cy="737763"/>
          </a:xfrm>
          <a:prstGeom prst="rect">
            <a:avLst/>
          </a:prstGeom>
        </p:spPr>
      </p:pic>
      <p:sp>
        <p:nvSpPr>
          <p:cNvPr id="6" name="Obdélník 6"/>
          <p:cNvSpPr>
            <a:spLocks noChangeArrowheads="1"/>
          </p:cNvSpPr>
          <p:nvPr/>
        </p:nvSpPr>
        <p:spPr bwMode="auto">
          <a:xfrm>
            <a:off x="675409" y="4510336"/>
            <a:ext cx="5357332" cy="152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ts val="1000"/>
              </a:spcBef>
            </a:pPr>
            <a:r>
              <a:rPr lang="cs-CZ" altLang="cs-CZ" sz="1800" dirty="0">
                <a:solidFill>
                  <a:schemeClr val="tx1"/>
                </a:solidFill>
                <a:cs typeface="Arial" panose="020B0604020202020204" pitchFamily="34" charset="0"/>
              </a:rPr>
              <a:t>Název: </a:t>
            </a:r>
            <a:r>
              <a:rPr lang="cs-CZ" altLang="cs-CZ" sz="2000" dirty="0">
                <a:solidFill>
                  <a:schemeClr val="tx1"/>
                </a:solidFill>
                <a:cs typeface="Arial" panose="020B0604020202020204" pitchFamily="34" charset="0"/>
              </a:rPr>
              <a:t>	</a:t>
            </a:r>
            <a:r>
              <a:rPr lang="cs-CZ" altLang="cs-CZ" sz="20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Dekorace nákupních vozíků</a:t>
            </a:r>
          </a:p>
          <a:p>
            <a:pPr algn="l" eaLnBrk="1" hangingPunct="1">
              <a:spcBef>
                <a:spcPts val="300"/>
              </a:spcBef>
            </a:pPr>
            <a:r>
              <a:rPr lang="cs-CZ" altLang="cs-CZ" sz="2000" b="1" dirty="0" smtClean="0">
                <a:solidFill>
                  <a:schemeClr val="accent3"/>
                </a:solidFill>
                <a:ea typeface="+mn-ea"/>
                <a:cs typeface="Arial" panose="020B0604020202020204" pitchFamily="34" charset="0"/>
              </a:rPr>
              <a:t>	Shopping </a:t>
            </a:r>
            <a:r>
              <a:rPr lang="cs-CZ" altLang="cs-CZ" sz="2000" b="1" dirty="0" err="1">
                <a:solidFill>
                  <a:schemeClr val="accent3"/>
                </a:solidFill>
                <a:ea typeface="+mn-ea"/>
                <a:cs typeface="Arial" panose="020B0604020202020204" pitchFamily="34" charset="0"/>
              </a:rPr>
              <a:t>Cart</a:t>
            </a:r>
            <a:r>
              <a:rPr lang="cs-CZ" altLang="cs-CZ" sz="2000" b="1" dirty="0">
                <a:solidFill>
                  <a:schemeClr val="accent3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chemeClr val="accent3"/>
                </a:solidFill>
                <a:ea typeface="+mn-ea"/>
                <a:cs typeface="Arial" panose="020B0604020202020204" pitchFamily="34" charset="0"/>
              </a:rPr>
              <a:t>Decorations</a:t>
            </a:r>
            <a:r>
              <a:rPr lang="cs-CZ" altLang="cs-CZ" sz="2000" b="1" dirty="0">
                <a:solidFill>
                  <a:schemeClr val="accent3"/>
                </a:solidFill>
                <a:ea typeface="+mn-ea"/>
                <a:cs typeface="Arial" panose="020B0604020202020204" pitchFamily="34" charset="0"/>
              </a:rPr>
              <a:t> </a:t>
            </a:r>
          </a:p>
          <a:p>
            <a:pPr algn="l" eaLnBrk="1" hangingPunct="1">
              <a:spcBef>
                <a:spcPts val="600"/>
              </a:spcBef>
            </a:pPr>
            <a:r>
              <a:rPr lang="cs-CZ" altLang="cs-CZ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Zkratka: </a:t>
            </a:r>
            <a:r>
              <a:rPr lang="cs-CZ" altLang="cs-CZ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NV</a:t>
            </a:r>
            <a:endParaRPr lang="cs-CZ" altLang="cs-CZ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l" eaLnBrk="1" hangingPunct="1">
              <a:spcBef>
                <a:spcPts val="600"/>
              </a:spcBef>
            </a:pPr>
            <a:r>
              <a:rPr lang="cs-CZ" altLang="cs-CZ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Popis:	</a:t>
            </a:r>
            <a:r>
              <a:rPr lang="cs-CZ" altLang="cs-CZ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Reklamní </a:t>
            </a:r>
            <a:r>
              <a:rPr lang="cs-CZ" altLang="cs-CZ" sz="1600" dirty="0">
                <a:solidFill>
                  <a:schemeClr val="tx1"/>
                </a:solidFill>
                <a:cs typeface="Arial" panose="020B0604020202020204" pitchFamily="34" charset="0"/>
              </a:rPr>
              <a:t>poutač </a:t>
            </a:r>
            <a:r>
              <a:rPr lang="cs-CZ" altLang="cs-CZ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umístěný </a:t>
            </a:r>
            <a:r>
              <a:rPr lang="cs-CZ" altLang="cs-CZ" sz="1600" dirty="0">
                <a:solidFill>
                  <a:schemeClr val="tx1"/>
                </a:solidFill>
                <a:cs typeface="Arial" panose="020B0604020202020204" pitchFamily="34" charset="0"/>
              </a:rPr>
              <a:t>na </a:t>
            </a:r>
            <a:r>
              <a:rPr lang="cs-CZ" altLang="cs-CZ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nákupním vozíku.</a:t>
            </a:r>
            <a:endParaRPr lang="cs-CZ" altLang="cs-CZ" sz="16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7" name="Obdélník 4"/>
          <p:cNvSpPr>
            <a:spLocks noChangeArrowheads="1"/>
          </p:cNvSpPr>
          <p:nvPr/>
        </p:nvSpPr>
        <p:spPr bwMode="auto">
          <a:xfrm>
            <a:off x="675409" y="6079526"/>
            <a:ext cx="80379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/>
            <a:r>
              <a:rPr lang="cs-CZ" altLang="cs-CZ" sz="1400" dirty="0" smtClean="0">
                <a:solidFill>
                  <a:schemeClr val="tx1"/>
                </a:solidFill>
              </a:rPr>
              <a:t>.</a:t>
            </a:r>
            <a:endParaRPr lang="cs-CZ" altLang="cs-CZ" sz="1400" dirty="0">
              <a:solidFill>
                <a:schemeClr val="tx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408" y="1608184"/>
            <a:ext cx="3408407" cy="2856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b="25162"/>
          <a:stretch/>
        </p:blipFill>
        <p:spPr bwMode="auto">
          <a:xfrm>
            <a:off x="4472644" y="1608184"/>
            <a:ext cx="3762855" cy="2856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88614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Přímá spojnice 9"/>
          <p:cNvCxnSpPr/>
          <p:nvPr/>
        </p:nvCxnSpPr>
        <p:spPr>
          <a:xfrm>
            <a:off x="675409" y="1439764"/>
            <a:ext cx="7782791" cy="0"/>
          </a:xfrm>
          <a:prstGeom prst="line">
            <a:avLst/>
          </a:prstGeom>
          <a:ln w="38100">
            <a:solidFill>
              <a:srgbClr val="0EBA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2" y="437483"/>
            <a:ext cx="1600198" cy="737763"/>
          </a:xfrm>
          <a:prstGeom prst="rect">
            <a:avLst/>
          </a:prstGeom>
        </p:spPr>
      </p:pic>
      <p:sp>
        <p:nvSpPr>
          <p:cNvPr id="6" name="Obdélník 5"/>
          <p:cNvSpPr>
            <a:spLocks noChangeArrowheads="1"/>
          </p:cNvSpPr>
          <p:nvPr/>
        </p:nvSpPr>
        <p:spPr bwMode="auto">
          <a:xfrm>
            <a:off x="675409" y="2420507"/>
            <a:ext cx="3571875" cy="287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ts val="60"/>
              </a:spcBef>
            </a:pPr>
            <a:r>
              <a:rPr lang="cs-CZ" altLang="cs-CZ" sz="2000" dirty="0">
                <a:solidFill>
                  <a:schemeClr val="tx1"/>
                </a:solidFill>
                <a:cs typeface="Arial" panose="020B0604020202020204" pitchFamily="34" charset="0"/>
              </a:rPr>
              <a:t>Název: 	</a:t>
            </a:r>
            <a:endParaRPr lang="cs-CZ" altLang="cs-CZ" sz="200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l" eaLnBrk="1" hangingPunct="1">
              <a:spcBef>
                <a:spcPts val="600"/>
              </a:spcBef>
            </a:pPr>
            <a:r>
              <a:rPr lang="cs-CZ" altLang="cs-CZ" sz="20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Dekorace madla vozíku</a:t>
            </a:r>
          </a:p>
          <a:p>
            <a:pPr algn="l" eaLnBrk="1" hangingPunct="1">
              <a:spcBef>
                <a:spcPts val="600"/>
              </a:spcBef>
            </a:pPr>
            <a:r>
              <a:rPr lang="cs-CZ" altLang="cs-CZ" sz="2000" b="1" dirty="0" smtClean="0">
                <a:solidFill>
                  <a:schemeClr val="accent3"/>
                </a:solidFill>
                <a:ea typeface="+mn-ea"/>
                <a:cs typeface="Arial" panose="020B0604020202020204" pitchFamily="34" charset="0"/>
              </a:rPr>
              <a:t>Shopping </a:t>
            </a:r>
            <a:r>
              <a:rPr lang="cs-CZ" altLang="cs-CZ" sz="2000" b="1" dirty="0" err="1">
                <a:solidFill>
                  <a:schemeClr val="accent3"/>
                </a:solidFill>
                <a:ea typeface="+mn-ea"/>
                <a:cs typeface="Arial" panose="020B0604020202020204" pitchFamily="34" charset="0"/>
              </a:rPr>
              <a:t>Cart</a:t>
            </a:r>
            <a:r>
              <a:rPr lang="cs-CZ" altLang="cs-CZ" sz="2000" b="1" dirty="0">
                <a:solidFill>
                  <a:schemeClr val="accent3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chemeClr val="accent3"/>
                </a:solidFill>
                <a:ea typeface="+mn-ea"/>
                <a:cs typeface="Arial" panose="020B0604020202020204" pitchFamily="34" charset="0"/>
              </a:rPr>
              <a:t>Holder</a:t>
            </a:r>
            <a:r>
              <a:rPr lang="cs-CZ" altLang="cs-CZ" sz="2000" b="1" dirty="0">
                <a:solidFill>
                  <a:schemeClr val="accent3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chemeClr val="accent3"/>
                </a:solidFill>
                <a:ea typeface="+mn-ea"/>
                <a:cs typeface="Arial" panose="020B0604020202020204" pitchFamily="34" charset="0"/>
              </a:rPr>
              <a:t>decoration</a:t>
            </a:r>
            <a:endParaRPr lang="cs-CZ" altLang="cs-CZ" sz="2000" b="1" dirty="0">
              <a:solidFill>
                <a:schemeClr val="accent3"/>
              </a:solidFill>
              <a:ea typeface="+mn-ea"/>
              <a:cs typeface="Arial" panose="020B0604020202020204" pitchFamily="34" charset="0"/>
            </a:endParaRPr>
          </a:p>
          <a:p>
            <a:pPr algn="l" eaLnBrk="1" hangingPunct="1">
              <a:spcBef>
                <a:spcPts val="1200"/>
              </a:spcBef>
            </a:pPr>
            <a:r>
              <a:rPr lang="cs-CZ" altLang="cs-CZ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Zkratka: </a:t>
            </a:r>
            <a:r>
              <a:rPr lang="cs-CZ" altLang="cs-CZ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MV</a:t>
            </a:r>
            <a:endParaRPr lang="cs-CZ" altLang="cs-CZ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l" eaLnBrk="1" hangingPunct="1">
              <a:spcBef>
                <a:spcPts val="1200"/>
              </a:spcBef>
            </a:pPr>
            <a:r>
              <a:rPr lang="cs-CZ" altLang="cs-CZ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Popis</a:t>
            </a:r>
            <a:r>
              <a:rPr lang="cs-CZ" altLang="cs-CZ" sz="1800" dirty="0">
                <a:solidFill>
                  <a:schemeClr val="tx1"/>
                </a:solidFill>
                <a:cs typeface="Arial" panose="020B0604020202020204" pitchFamily="34" charset="0"/>
              </a:rPr>
              <a:t>: </a:t>
            </a:r>
          </a:p>
          <a:p>
            <a:pPr algn="l" eaLnBrk="1" hangingPunct="1">
              <a:spcBef>
                <a:spcPts val="60"/>
              </a:spcBef>
            </a:pPr>
            <a:r>
              <a:rPr lang="cs-CZ" altLang="cs-CZ" sz="1600" dirty="0">
                <a:solidFill>
                  <a:schemeClr val="tx1"/>
                </a:solidFill>
                <a:cs typeface="Arial" panose="020B0604020202020204" pitchFamily="34" charset="0"/>
              </a:rPr>
              <a:t>R</a:t>
            </a:r>
            <a:r>
              <a:rPr lang="cs-CZ" altLang="cs-CZ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eklamní sdělení aplikované </a:t>
            </a:r>
            <a:br>
              <a:rPr lang="cs-CZ" altLang="cs-CZ" sz="1600" dirty="0" smtClean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cs-CZ" altLang="cs-CZ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na madlo nákupního vozíku.</a:t>
            </a:r>
            <a:endParaRPr lang="cs-CZ" altLang="cs-CZ" sz="16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12" name="Picture 4" descr="33007_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0326" y="1704283"/>
            <a:ext cx="4667874" cy="3504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4139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Přímá spojnice 9"/>
          <p:cNvCxnSpPr/>
          <p:nvPr/>
        </p:nvCxnSpPr>
        <p:spPr>
          <a:xfrm>
            <a:off x="675409" y="1439768"/>
            <a:ext cx="7782791" cy="0"/>
          </a:xfrm>
          <a:prstGeom prst="line">
            <a:avLst/>
          </a:prstGeom>
          <a:ln w="38100">
            <a:solidFill>
              <a:srgbClr val="0EBA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2" y="437483"/>
            <a:ext cx="1600198" cy="737763"/>
          </a:xfrm>
          <a:prstGeom prst="rect">
            <a:avLst/>
          </a:prstGeom>
        </p:spPr>
      </p:pic>
      <p:sp>
        <p:nvSpPr>
          <p:cNvPr id="6" name="Obdélník 6"/>
          <p:cNvSpPr>
            <a:spLocks noChangeArrowheads="1"/>
          </p:cNvSpPr>
          <p:nvPr/>
        </p:nvSpPr>
        <p:spPr bwMode="auto">
          <a:xfrm>
            <a:off x="672810" y="4341925"/>
            <a:ext cx="7785390" cy="181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no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ts val="1000"/>
              </a:spcBef>
            </a:pPr>
            <a:r>
              <a:rPr lang="cs-CZ" altLang="cs-CZ" sz="1800" dirty="0">
                <a:solidFill>
                  <a:schemeClr val="tx1"/>
                </a:solidFill>
                <a:cs typeface="Arial" panose="020B0604020202020204" pitchFamily="34" charset="0"/>
              </a:rPr>
              <a:t>Název</a:t>
            </a:r>
            <a:r>
              <a:rPr lang="cs-CZ" altLang="cs-CZ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:	</a:t>
            </a:r>
            <a:r>
              <a:rPr lang="cs-CZ" altLang="cs-CZ" sz="20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Dekorace </a:t>
            </a:r>
            <a:r>
              <a:rPr lang="cs-CZ" altLang="cs-CZ" sz="2000" b="1" dirty="0">
                <a:solidFill>
                  <a:schemeClr val="tx1"/>
                </a:solidFill>
                <a:cs typeface="Arial" panose="020B0604020202020204" pitchFamily="34" charset="0"/>
              </a:rPr>
              <a:t>- výstupní </a:t>
            </a:r>
            <a:r>
              <a:rPr lang="cs-CZ" altLang="cs-CZ" sz="20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brány</a:t>
            </a:r>
            <a:endParaRPr lang="cs-CZ" altLang="cs-CZ" sz="2000" b="1" dirty="0" smtClean="0">
              <a:solidFill>
                <a:schemeClr val="accent3"/>
              </a:solidFill>
              <a:ea typeface="+mn-ea"/>
              <a:cs typeface="Arial" panose="020B0604020202020204" pitchFamily="34" charset="0"/>
            </a:endParaRPr>
          </a:p>
          <a:p>
            <a:pPr algn="l" eaLnBrk="1" hangingPunct="1">
              <a:spcBef>
                <a:spcPts val="300"/>
              </a:spcBef>
            </a:pPr>
            <a:r>
              <a:rPr lang="cs-CZ" altLang="cs-CZ" sz="2000" b="1" dirty="0">
                <a:solidFill>
                  <a:schemeClr val="accent3"/>
                </a:solidFill>
                <a:ea typeface="+mn-ea"/>
                <a:cs typeface="Arial" panose="020B0604020202020204" pitchFamily="34" charset="0"/>
              </a:rPr>
              <a:t>	</a:t>
            </a:r>
            <a:r>
              <a:rPr lang="cs-CZ" altLang="cs-CZ" sz="2000" b="1" dirty="0" smtClean="0">
                <a:solidFill>
                  <a:schemeClr val="accent3"/>
                </a:solidFill>
                <a:ea typeface="+mn-ea"/>
                <a:cs typeface="Arial" panose="020B0604020202020204" pitchFamily="34" charset="0"/>
              </a:rPr>
              <a:t>Exit </a:t>
            </a:r>
            <a:r>
              <a:rPr lang="cs-CZ" altLang="cs-CZ" sz="2000" b="1" dirty="0" err="1">
                <a:solidFill>
                  <a:schemeClr val="accent3"/>
                </a:solidFill>
                <a:ea typeface="+mn-ea"/>
                <a:cs typeface="Arial" panose="020B0604020202020204" pitchFamily="34" charset="0"/>
              </a:rPr>
              <a:t>Decoration</a:t>
            </a:r>
            <a:r>
              <a:rPr lang="cs-CZ" altLang="cs-CZ" sz="2000" b="1" dirty="0">
                <a:solidFill>
                  <a:schemeClr val="accent3"/>
                </a:solidFill>
                <a:ea typeface="+mn-ea"/>
                <a:cs typeface="Arial" panose="020B0604020202020204" pitchFamily="34" charset="0"/>
              </a:rPr>
              <a:t> Gates</a:t>
            </a:r>
          </a:p>
          <a:p>
            <a:pPr algn="l" eaLnBrk="1" hangingPunct="1">
              <a:spcBef>
                <a:spcPts val="30"/>
              </a:spcBef>
            </a:pPr>
            <a:r>
              <a:rPr lang="cs-CZ" altLang="cs-CZ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Zkratka:	</a:t>
            </a:r>
            <a:r>
              <a:rPr lang="cs-CZ" altLang="cs-CZ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VSB</a:t>
            </a:r>
            <a:endParaRPr lang="cs-CZ" altLang="cs-CZ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l" eaLnBrk="1" hangingPunct="1">
              <a:spcBef>
                <a:spcPts val="30"/>
              </a:spcBef>
            </a:pPr>
            <a:r>
              <a:rPr lang="cs-CZ" altLang="cs-CZ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Popis:</a:t>
            </a:r>
            <a:r>
              <a:rPr lang="cs-CZ" altLang="cs-CZ" sz="18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 	</a:t>
            </a:r>
            <a:r>
              <a:rPr lang="cs-CZ" altLang="cs-CZ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Návlek </a:t>
            </a:r>
            <a:r>
              <a:rPr lang="cs-CZ" altLang="cs-CZ" sz="1600" dirty="0">
                <a:solidFill>
                  <a:schemeClr val="tx1"/>
                </a:solidFill>
                <a:cs typeface="Arial" panose="020B0604020202020204" pitchFamily="34" charset="0"/>
              </a:rPr>
              <a:t>s propagační grafikou umísťovaný na </a:t>
            </a:r>
            <a:r>
              <a:rPr lang="cs-CZ" altLang="cs-CZ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bezpečnostní </a:t>
            </a:r>
            <a:r>
              <a:rPr lang="cs-CZ" altLang="cs-CZ" sz="1600" dirty="0">
                <a:solidFill>
                  <a:schemeClr val="tx1"/>
                </a:solidFill>
                <a:cs typeface="Arial" panose="020B0604020202020204" pitchFamily="34" charset="0"/>
              </a:rPr>
              <a:t>brány při </a:t>
            </a:r>
            <a:r>
              <a:rPr lang="cs-CZ" altLang="cs-CZ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	opouštění </a:t>
            </a:r>
            <a:r>
              <a:rPr lang="cs-CZ" altLang="cs-CZ" sz="1600" dirty="0">
                <a:solidFill>
                  <a:schemeClr val="tx1"/>
                </a:solidFill>
                <a:cs typeface="Arial" panose="020B0604020202020204" pitchFamily="34" charset="0"/>
              </a:rPr>
              <a:t>prodejní </a:t>
            </a:r>
            <a:r>
              <a:rPr lang="cs-CZ" altLang="cs-CZ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plochy</a:t>
            </a:r>
            <a:r>
              <a:rPr lang="cs-CZ" altLang="cs-CZ" sz="1600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lum bright="2000" contras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810" y="1574027"/>
            <a:ext cx="3433173" cy="2675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6138" y="1574028"/>
            <a:ext cx="4052062" cy="267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98894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Přímá spojnice 9"/>
          <p:cNvCxnSpPr/>
          <p:nvPr/>
        </p:nvCxnSpPr>
        <p:spPr>
          <a:xfrm>
            <a:off x="675409" y="1439764"/>
            <a:ext cx="7782791" cy="0"/>
          </a:xfrm>
          <a:prstGeom prst="line">
            <a:avLst/>
          </a:prstGeom>
          <a:ln w="38100">
            <a:solidFill>
              <a:srgbClr val="0EBA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2" y="437483"/>
            <a:ext cx="1600198" cy="737763"/>
          </a:xfrm>
          <a:prstGeom prst="rect">
            <a:avLst/>
          </a:prstGeom>
        </p:spPr>
      </p:pic>
      <p:sp>
        <p:nvSpPr>
          <p:cNvPr id="6" name="Obdélník 6"/>
          <p:cNvSpPr>
            <a:spLocks noChangeArrowheads="1"/>
          </p:cNvSpPr>
          <p:nvPr/>
        </p:nvSpPr>
        <p:spPr bwMode="auto">
          <a:xfrm>
            <a:off x="675409" y="1775706"/>
            <a:ext cx="2486645" cy="4151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no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ts val="1000"/>
              </a:spcBef>
            </a:pPr>
            <a:r>
              <a:rPr lang="cs-CZ" altLang="cs-CZ" sz="1800" dirty="0">
                <a:solidFill>
                  <a:schemeClr val="tx1"/>
                </a:solidFill>
                <a:cs typeface="Arial" panose="020B0604020202020204" pitchFamily="34" charset="0"/>
              </a:rPr>
              <a:t>Název</a:t>
            </a:r>
            <a:r>
              <a:rPr lang="cs-CZ" altLang="cs-CZ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  <a:endParaRPr lang="cs-CZ" altLang="cs-CZ" sz="1800" b="1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l" eaLnBrk="1" hangingPunct="1">
              <a:spcBef>
                <a:spcPts val="600"/>
              </a:spcBef>
            </a:pPr>
            <a:r>
              <a:rPr lang="cs-CZ" altLang="cs-CZ" sz="20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Dekorace </a:t>
            </a:r>
            <a:br>
              <a:rPr lang="cs-CZ" altLang="cs-CZ" sz="2000" b="1" dirty="0" smtClean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cs-CZ" altLang="cs-CZ" sz="20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- vstupní brány</a:t>
            </a:r>
          </a:p>
          <a:p>
            <a:pPr algn="l" eaLnBrk="1" hangingPunct="1">
              <a:spcBef>
                <a:spcPts val="600"/>
              </a:spcBef>
            </a:pPr>
            <a:r>
              <a:rPr lang="cs-CZ" altLang="cs-CZ" sz="2000" b="1" dirty="0" err="1" smtClean="0">
                <a:solidFill>
                  <a:schemeClr val="accent3"/>
                </a:solidFill>
                <a:ea typeface="+mn-ea"/>
                <a:cs typeface="Arial" panose="020B0604020202020204" pitchFamily="34" charset="0"/>
              </a:rPr>
              <a:t>Entrance</a:t>
            </a:r>
            <a:r>
              <a:rPr lang="cs-CZ" altLang="cs-CZ" sz="2000" b="1" dirty="0" smtClean="0">
                <a:solidFill>
                  <a:schemeClr val="accent3"/>
                </a:solidFill>
                <a:ea typeface="+mn-ea"/>
                <a:cs typeface="Arial" panose="020B0604020202020204" pitchFamily="34" charset="0"/>
              </a:rPr>
              <a:t> </a:t>
            </a:r>
            <a:br>
              <a:rPr lang="cs-CZ" altLang="cs-CZ" sz="2000" b="1" dirty="0" smtClean="0">
                <a:solidFill>
                  <a:schemeClr val="accent3"/>
                </a:solidFill>
                <a:ea typeface="+mn-ea"/>
                <a:cs typeface="Arial" panose="020B0604020202020204" pitchFamily="34" charset="0"/>
              </a:rPr>
            </a:br>
            <a:r>
              <a:rPr lang="cs-CZ" altLang="cs-CZ" sz="2000" b="1" dirty="0" err="1" smtClean="0">
                <a:solidFill>
                  <a:schemeClr val="accent3"/>
                </a:solidFill>
                <a:ea typeface="+mn-ea"/>
                <a:cs typeface="Arial" panose="020B0604020202020204" pitchFamily="34" charset="0"/>
              </a:rPr>
              <a:t>Decoration</a:t>
            </a:r>
            <a:r>
              <a:rPr lang="cs-CZ" altLang="cs-CZ" sz="2000" b="1" dirty="0" smtClean="0">
                <a:solidFill>
                  <a:schemeClr val="accent3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solidFill>
                  <a:schemeClr val="accent3"/>
                </a:solidFill>
                <a:ea typeface="+mn-ea"/>
                <a:cs typeface="Arial" panose="020B0604020202020204" pitchFamily="34" charset="0"/>
              </a:rPr>
              <a:t>Gates</a:t>
            </a:r>
          </a:p>
          <a:p>
            <a:pPr algn="l" eaLnBrk="1" hangingPunct="1">
              <a:spcBef>
                <a:spcPts val="1200"/>
              </a:spcBef>
            </a:pPr>
            <a:r>
              <a:rPr lang="cs-CZ" altLang="cs-CZ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Zkratka: </a:t>
            </a:r>
            <a:r>
              <a:rPr lang="cs-CZ" altLang="cs-CZ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PB</a:t>
            </a:r>
            <a:endParaRPr lang="cs-CZ" altLang="cs-CZ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l" eaLnBrk="1" hangingPunct="1">
              <a:spcBef>
                <a:spcPts val="1200"/>
              </a:spcBef>
            </a:pPr>
            <a:r>
              <a:rPr lang="cs-CZ" altLang="cs-CZ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Popis:</a:t>
            </a:r>
          </a:p>
          <a:p>
            <a:pPr algn="l" eaLnBrk="1" hangingPunct="1">
              <a:spcBef>
                <a:spcPts val="60"/>
              </a:spcBef>
            </a:pPr>
            <a:r>
              <a:rPr lang="cs-CZ" altLang="cs-CZ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Návlek </a:t>
            </a:r>
            <a:r>
              <a:rPr lang="cs-CZ" altLang="cs-CZ" sz="1600" dirty="0">
                <a:solidFill>
                  <a:schemeClr val="tx1"/>
                </a:solidFill>
                <a:cs typeface="Arial" panose="020B0604020202020204" pitchFamily="34" charset="0"/>
              </a:rPr>
              <a:t>s propagační </a:t>
            </a:r>
            <a:r>
              <a:rPr lang="cs-CZ" altLang="cs-CZ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grafikou umísťovaný </a:t>
            </a:r>
            <a:br>
              <a:rPr lang="cs-CZ" altLang="cs-CZ" sz="1600" dirty="0" smtClean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cs-CZ" altLang="cs-CZ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na vstupní brány při vstupu na prodejní </a:t>
            </a:r>
            <a:r>
              <a:rPr lang="cs-CZ" altLang="cs-CZ" sz="1600" dirty="0">
                <a:solidFill>
                  <a:schemeClr val="tx1"/>
                </a:solidFill>
                <a:cs typeface="Arial" panose="020B0604020202020204" pitchFamily="34" charset="0"/>
              </a:rPr>
              <a:t>plochy.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781" r="5059"/>
          <a:stretch/>
        </p:blipFill>
        <p:spPr bwMode="auto">
          <a:xfrm>
            <a:off x="3423621" y="1905492"/>
            <a:ext cx="5034580" cy="3390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47048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Přímá spojnice 9"/>
          <p:cNvCxnSpPr/>
          <p:nvPr/>
        </p:nvCxnSpPr>
        <p:spPr>
          <a:xfrm>
            <a:off x="675409" y="1439766"/>
            <a:ext cx="7782791" cy="0"/>
          </a:xfrm>
          <a:prstGeom prst="line">
            <a:avLst/>
          </a:prstGeom>
          <a:ln w="38100">
            <a:solidFill>
              <a:srgbClr val="0EBA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2" y="437483"/>
            <a:ext cx="1600198" cy="737763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75409" y="2617766"/>
            <a:ext cx="3170970" cy="314325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Název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Výlohová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a okenní grafika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cs-CZ" altLang="cs-CZ" sz="2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Shop </a:t>
            </a:r>
            <a:r>
              <a:rPr lang="cs-CZ" altLang="cs-CZ" sz="20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Window</a:t>
            </a:r>
            <a:r>
              <a:rPr lang="cs-CZ" altLang="cs-CZ" sz="2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Graphics</a:t>
            </a:r>
            <a:endParaRPr lang="cs-CZ" altLang="cs-CZ" sz="20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800"/>
              </a:spcBef>
              <a:buFontTx/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Zkratka: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OGR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800"/>
              </a:spcBef>
              <a:buFontTx/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Popis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>
              <a:spcBef>
                <a:spcPts val="0"/>
              </a:spcBef>
              <a:buFontTx/>
              <a:buNone/>
            </a:pP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peciální samolepka </a:t>
            </a:r>
            <a:b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aplikovaná na dveře,</a:t>
            </a:r>
            <a:b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výlohu nebo okno prodejny.</a:t>
            </a:r>
            <a:endParaRPr lang="cs-CZ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4" descr="nokia WG3_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047" y="1769806"/>
            <a:ext cx="4344154" cy="3410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176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Přímá spojnice 9"/>
          <p:cNvCxnSpPr/>
          <p:nvPr/>
        </p:nvCxnSpPr>
        <p:spPr>
          <a:xfrm>
            <a:off x="675409" y="1439766"/>
            <a:ext cx="7782791" cy="0"/>
          </a:xfrm>
          <a:prstGeom prst="line">
            <a:avLst/>
          </a:prstGeom>
          <a:ln w="38100">
            <a:solidFill>
              <a:srgbClr val="0EBA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2" y="437483"/>
            <a:ext cx="1600198" cy="737763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75409" y="2128119"/>
            <a:ext cx="3994914" cy="314325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Název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FontTx/>
              <a:buNone/>
            </a:pP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Výlohové dekorace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buFontTx/>
              <a:buNone/>
            </a:pPr>
            <a:r>
              <a:rPr lang="cs-CZ" altLang="cs-CZ" sz="2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Shopping </a:t>
            </a:r>
            <a:r>
              <a:rPr lang="cs-CZ" altLang="cs-CZ" sz="20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altLang="cs-CZ" sz="20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2000" b="1" dirty="0" err="1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window</a:t>
            </a:r>
            <a:r>
              <a:rPr lang="cs-CZ" altLang="cs-CZ" sz="20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decorations</a:t>
            </a:r>
            <a:endParaRPr lang="cs-CZ" altLang="cs-CZ" sz="20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buFontTx/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Zkratka: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SW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buFontTx/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Popis: </a:t>
            </a:r>
          </a:p>
          <a:p>
            <a:pPr marL="0">
              <a:spcBef>
                <a:spcPts val="0"/>
              </a:spcBef>
              <a:buFontTx/>
              <a:buNone/>
            </a:pP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Slouží k prezentaci produktů </a:t>
            </a:r>
            <a:b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 ke zvýšení image značky. </a:t>
            </a:r>
            <a:endParaRPr lang="cs-CZ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r="3826"/>
          <a:stretch/>
        </p:blipFill>
        <p:spPr>
          <a:xfrm>
            <a:off x="3668243" y="2206359"/>
            <a:ext cx="4789958" cy="422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75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Přímá spojnice 9"/>
          <p:cNvCxnSpPr/>
          <p:nvPr/>
        </p:nvCxnSpPr>
        <p:spPr>
          <a:xfrm>
            <a:off x="675409" y="1439766"/>
            <a:ext cx="7782791" cy="0"/>
          </a:xfrm>
          <a:prstGeom prst="line">
            <a:avLst/>
          </a:prstGeom>
          <a:ln w="38100">
            <a:solidFill>
              <a:srgbClr val="0EBA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2" y="437483"/>
            <a:ext cx="1600198" cy="737763"/>
          </a:xfrm>
          <a:prstGeom prst="rect">
            <a:avLst/>
          </a:prstGeom>
        </p:spPr>
      </p:pic>
      <p:sp>
        <p:nvSpPr>
          <p:cNvPr id="6" name="Obdélník 6"/>
          <p:cNvSpPr>
            <a:spLocks noChangeArrowheads="1"/>
          </p:cNvSpPr>
          <p:nvPr/>
        </p:nvSpPr>
        <p:spPr bwMode="auto">
          <a:xfrm>
            <a:off x="675409" y="2915861"/>
            <a:ext cx="3714750" cy="265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ts val="600"/>
              </a:spcBef>
            </a:pPr>
            <a:r>
              <a:rPr lang="cs-CZ" altLang="cs-CZ" sz="1800" dirty="0">
                <a:solidFill>
                  <a:schemeClr val="tx1"/>
                </a:solidFill>
                <a:cs typeface="Arial" panose="020B0604020202020204" pitchFamily="34" charset="0"/>
              </a:rPr>
              <a:t>Název</a:t>
            </a:r>
            <a:r>
              <a:rPr lang="cs-CZ" altLang="cs-CZ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  <a:endParaRPr lang="cs-CZ" altLang="cs-CZ" sz="1800" b="1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l" eaLnBrk="1" hangingPunct="1">
              <a:spcBef>
                <a:spcPts val="600"/>
              </a:spcBef>
            </a:pPr>
            <a:r>
              <a:rPr lang="cs-CZ" altLang="cs-CZ" sz="20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Závěsné poutače</a:t>
            </a:r>
          </a:p>
          <a:p>
            <a:pPr marL="228600" indent="-228600" eaLnBrk="1" hangingPunct="1">
              <a:spcBef>
                <a:spcPts val="600"/>
              </a:spcBef>
            </a:pPr>
            <a:r>
              <a:rPr lang="cs-CZ" altLang="cs-CZ" sz="2000" b="1" dirty="0" err="1" smtClean="0">
                <a:solidFill>
                  <a:schemeClr val="accent3"/>
                </a:solidFill>
                <a:ea typeface="+mn-ea"/>
                <a:cs typeface="Arial" panose="020B0604020202020204" pitchFamily="34" charset="0"/>
              </a:rPr>
              <a:t>Suspension</a:t>
            </a:r>
            <a:r>
              <a:rPr lang="cs-CZ" altLang="cs-CZ" sz="2000" b="1" dirty="0" smtClean="0">
                <a:solidFill>
                  <a:schemeClr val="accent3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chemeClr val="accent3"/>
                </a:solidFill>
                <a:ea typeface="+mn-ea"/>
                <a:cs typeface="Arial" panose="020B0604020202020204" pitchFamily="34" charset="0"/>
              </a:rPr>
              <a:t>Posters</a:t>
            </a:r>
            <a:endParaRPr lang="cs-CZ" altLang="cs-CZ" sz="2000" b="1" dirty="0">
              <a:solidFill>
                <a:schemeClr val="accent3"/>
              </a:solidFill>
              <a:ea typeface="+mn-ea"/>
              <a:cs typeface="Arial" panose="020B0604020202020204" pitchFamily="34" charset="0"/>
            </a:endParaRPr>
          </a:p>
          <a:p>
            <a:pPr algn="l" eaLnBrk="1" hangingPunct="1">
              <a:spcBef>
                <a:spcPts val="1000"/>
              </a:spcBef>
            </a:pPr>
            <a:r>
              <a:rPr lang="cs-CZ" altLang="cs-CZ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Zkratka: 	</a:t>
            </a:r>
            <a:r>
              <a:rPr lang="cs-CZ" altLang="cs-CZ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ZP</a:t>
            </a:r>
            <a:endParaRPr lang="cs-CZ" altLang="cs-CZ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l" eaLnBrk="1" hangingPunct="1"/>
            <a:endParaRPr lang="cs-CZ" altLang="cs-CZ" sz="2000" b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l" eaLnBrk="1" hangingPunct="1"/>
            <a:r>
              <a:rPr lang="cs-CZ" altLang="cs-CZ" sz="1800" dirty="0">
                <a:solidFill>
                  <a:schemeClr val="tx1"/>
                </a:solidFill>
                <a:cs typeface="Arial" panose="020B0604020202020204" pitchFamily="34" charset="0"/>
              </a:rPr>
              <a:t>Popis:</a:t>
            </a:r>
            <a:r>
              <a:rPr lang="cs-CZ" altLang="cs-CZ" sz="1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</a:p>
          <a:p>
            <a:pPr algn="l" eaLnBrk="1" hangingPunct="1"/>
            <a:r>
              <a:rPr lang="cs-CZ" altLang="cs-CZ" sz="1600" dirty="0">
                <a:solidFill>
                  <a:schemeClr val="tx1"/>
                </a:solidFill>
                <a:cs typeface="Arial" panose="020B0604020202020204" pitchFamily="34" charset="0"/>
              </a:rPr>
              <a:t>Reklamní poutač </a:t>
            </a:r>
            <a:r>
              <a:rPr lang="cs-CZ" altLang="cs-CZ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zavěšený </a:t>
            </a:r>
            <a:br>
              <a:rPr lang="cs-CZ" altLang="cs-CZ" sz="1600" dirty="0" smtClean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cs-CZ" altLang="cs-CZ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ze </a:t>
            </a:r>
            <a:r>
              <a:rPr lang="cs-CZ" altLang="cs-CZ" sz="1600" dirty="0">
                <a:solidFill>
                  <a:schemeClr val="tx1"/>
                </a:solidFill>
                <a:cs typeface="Arial" panose="020B0604020202020204" pitchFamily="34" charset="0"/>
              </a:rPr>
              <a:t>stropu </a:t>
            </a:r>
            <a:r>
              <a:rPr lang="cs-CZ" altLang="cs-CZ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prodejny. </a:t>
            </a:r>
            <a:endParaRPr lang="cs-CZ" altLang="cs-CZ" sz="16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lum bright="3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793" b="8058"/>
          <a:stretch/>
        </p:blipFill>
        <p:spPr bwMode="auto">
          <a:xfrm>
            <a:off x="4070555" y="1673226"/>
            <a:ext cx="4387645" cy="3807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059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776450" y="1693345"/>
            <a:ext cx="7681750" cy="10321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Digitální a </a:t>
            </a:r>
            <a:r>
              <a:rPr lang="cs-CZ" altLang="cs-CZ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multisensorické</a:t>
            </a:r>
            <a:endParaRPr lang="cs-CZ" altLang="cs-CZ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POP </a:t>
            </a:r>
            <a:r>
              <a:rPr lang="cs-CZ" alt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prostředky</a:t>
            </a:r>
            <a:endParaRPr lang="cs-CZ" sz="3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2" y="437483"/>
            <a:ext cx="1600198" cy="737763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776450" y="2952393"/>
            <a:ext cx="8229600" cy="3143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EBABC"/>
              </a:buClr>
            </a:pP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Komerční LCD monitory</a:t>
            </a:r>
          </a:p>
          <a:p>
            <a:pPr>
              <a:buClr>
                <a:srgbClr val="0EBABC"/>
              </a:buClr>
            </a:pP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Projekční a dotykové fólie</a:t>
            </a:r>
          </a:p>
          <a:p>
            <a:pPr>
              <a:buClr>
                <a:srgbClr val="0EBABC"/>
              </a:buClr>
            </a:pP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Informační kiosky</a:t>
            </a:r>
          </a:p>
          <a:p>
            <a:pPr>
              <a:buClr>
                <a:srgbClr val="0EBABC"/>
              </a:buClr>
            </a:pP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Kreativní projekce a </a:t>
            </a:r>
            <a:r>
              <a:rPr lang="cs-CZ" alt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mapping</a:t>
            </a:r>
            <a:endParaRPr lang="cs-CZ" alt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EBABC"/>
              </a:buClr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Atypické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displeje</a:t>
            </a:r>
          </a:p>
          <a:p>
            <a:pPr>
              <a:buClr>
                <a:srgbClr val="0EBABC"/>
              </a:buClr>
            </a:pP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mr-IN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store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rádio</a:t>
            </a:r>
          </a:p>
          <a:p>
            <a:pPr>
              <a:buClr>
                <a:srgbClr val="0EBABC"/>
              </a:buClr>
            </a:pP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Difuzéry aromat</a:t>
            </a:r>
          </a:p>
          <a:p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46483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Přímá spojnice 9"/>
          <p:cNvCxnSpPr/>
          <p:nvPr/>
        </p:nvCxnSpPr>
        <p:spPr>
          <a:xfrm>
            <a:off x="675409" y="1439762"/>
            <a:ext cx="7782791" cy="0"/>
          </a:xfrm>
          <a:prstGeom prst="line">
            <a:avLst/>
          </a:prstGeom>
          <a:ln w="38100">
            <a:solidFill>
              <a:srgbClr val="0EBA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2" y="437483"/>
            <a:ext cx="1600198" cy="737763"/>
          </a:xfrm>
          <a:prstGeom prst="rect">
            <a:avLst/>
          </a:prstGeom>
        </p:spPr>
      </p:pic>
      <p:sp>
        <p:nvSpPr>
          <p:cNvPr id="6" name="Obdélník 7"/>
          <p:cNvSpPr>
            <a:spLocks noChangeArrowheads="1"/>
          </p:cNvSpPr>
          <p:nvPr/>
        </p:nvSpPr>
        <p:spPr bwMode="auto">
          <a:xfrm>
            <a:off x="672810" y="1566194"/>
            <a:ext cx="3309255" cy="4098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ts val="1000"/>
              </a:spcBef>
            </a:pPr>
            <a:r>
              <a:rPr lang="cs-CZ" altLang="cs-CZ" sz="1800" dirty="0">
                <a:solidFill>
                  <a:schemeClr val="tx1"/>
                </a:solidFill>
                <a:cs typeface="Arial" panose="020B0604020202020204" pitchFamily="34" charset="0"/>
              </a:rPr>
              <a:t>Název</a:t>
            </a:r>
            <a:r>
              <a:rPr lang="cs-CZ" altLang="cs-CZ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:	</a:t>
            </a:r>
            <a:r>
              <a:rPr lang="cs-CZ" altLang="cs-CZ" sz="20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Komerční </a:t>
            </a:r>
            <a:br>
              <a:rPr lang="cs-CZ" altLang="cs-CZ" sz="2000" b="1" dirty="0" smtClean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cs-CZ" altLang="cs-CZ" sz="20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	LCD monitory</a:t>
            </a:r>
          </a:p>
          <a:p>
            <a:pPr algn="l" eaLnBrk="1" hangingPunct="1">
              <a:spcBef>
                <a:spcPts val="600"/>
              </a:spcBef>
            </a:pPr>
            <a:r>
              <a:rPr lang="cs-CZ" altLang="cs-CZ" sz="2000" b="1" dirty="0" smtClean="0">
                <a:solidFill>
                  <a:schemeClr val="accent3"/>
                </a:solidFill>
                <a:ea typeface="+mn-ea"/>
                <a:cs typeface="Arial" panose="020B0604020202020204" pitchFamily="34" charset="0"/>
              </a:rPr>
              <a:t>	LCD </a:t>
            </a:r>
            <a:r>
              <a:rPr lang="cs-CZ" altLang="cs-CZ" sz="2000" b="1" dirty="0" err="1">
                <a:solidFill>
                  <a:schemeClr val="accent3"/>
                </a:solidFill>
                <a:ea typeface="+mn-ea"/>
                <a:cs typeface="Arial" panose="020B0604020202020204" pitchFamily="34" charset="0"/>
              </a:rPr>
              <a:t>Displays</a:t>
            </a:r>
            <a:endParaRPr lang="cs-CZ" altLang="cs-CZ" sz="2000" b="1" dirty="0">
              <a:solidFill>
                <a:schemeClr val="accent3"/>
              </a:solidFill>
              <a:ea typeface="+mn-ea"/>
              <a:cs typeface="Arial" panose="020B0604020202020204" pitchFamily="34" charset="0"/>
            </a:endParaRPr>
          </a:p>
          <a:p>
            <a:pPr algn="l" eaLnBrk="1" hangingPunct="1">
              <a:spcBef>
                <a:spcPts val="600"/>
              </a:spcBef>
            </a:pPr>
            <a:r>
              <a:rPr lang="cs-CZ" altLang="cs-CZ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Zkratka: </a:t>
            </a:r>
            <a:r>
              <a:rPr lang="cs-CZ" altLang="cs-CZ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LCD</a:t>
            </a:r>
          </a:p>
          <a:p>
            <a:pPr algn="l" eaLnBrk="1" hangingPunct="1">
              <a:spcBef>
                <a:spcPts val="600"/>
              </a:spcBef>
            </a:pPr>
            <a:r>
              <a:rPr lang="cs-CZ" altLang="cs-CZ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Popis</a:t>
            </a:r>
            <a:r>
              <a:rPr lang="cs-CZ" altLang="cs-CZ" sz="1800" dirty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  <a:r>
              <a:rPr lang="cs-CZ" altLang="cs-CZ" sz="1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</a:p>
          <a:p>
            <a:pPr algn="l" eaLnBrk="1" hangingPunct="1"/>
            <a:r>
              <a:rPr lang="cs-CZ" altLang="cs-CZ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Komerční LCD monitory jsou určeny </a:t>
            </a:r>
            <a:br>
              <a:rPr lang="cs-CZ" altLang="cs-CZ" sz="1600" dirty="0" smtClean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cs-CZ" altLang="cs-CZ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pro specifické a náročné použití </a:t>
            </a:r>
            <a:br>
              <a:rPr lang="cs-CZ" altLang="cs-CZ" sz="1600" dirty="0" smtClean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cs-CZ" altLang="cs-CZ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v oblasti digitální komunikace v místě prodeje (tzv. Digital </a:t>
            </a:r>
            <a:r>
              <a:rPr lang="cs-CZ" altLang="cs-CZ" sz="160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Signage</a:t>
            </a:r>
            <a:r>
              <a:rPr lang="cs-CZ" altLang="cs-CZ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) pro zobrazení reklamních informací, ať již v podobě textové anebo grafické, příp. kombinace. Umožňují několik úrovní provozu, a to od 16/7 po 24/7 (hodiny/dny). </a:t>
            </a:r>
            <a:endParaRPr lang="cs-CZ" altLang="cs-CZ" sz="16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0" r="13414"/>
          <a:stretch/>
        </p:blipFill>
        <p:spPr>
          <a:xfrm>
            <a:off x="4238388" y="1899592"/>
            <a:ext cx="4219812" cy="358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9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2"/>
          <p:cNvSpPr txBox="1">
            <a:spLocks/>
          </p:cNvSpPr>
          <p:nvPr/>
        </p:nvSpPr>
        <p:spPr>
          <a:xfrm>
            <a:off x="675409" y="3908324"/>
            <a:ext cx="8002542" cy="313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0">
              <a:spcBef>
                <a:spcPts val="0"/>
              </a:spcBef>
              <a:buNone/>
              <a:tabLst>
                <a:tab pos="900000" algn="l"/>
              </a:tabLst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Název</a:t>
            </a:r>
            <a:r>
              <a:rPr lang="cs-CZ" alt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Trvalé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- Permanentní 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prodejní stojany (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displaye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) a 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vitríny</a:t>
            </a:r>
          </a:p>
          <a:p>
            <a:pPr defTabSz="0">
              <a:spcBef>
                <a:spcPts val="300"/>
              </a:spcBef>
              <a:buNone/>
              <a:tabLst>
                <a:tab pos="900000" algn="l"/>
              </a:tabLst>
            </a:pPr>
            <a:r>
              <a:rPr lang="cs-CZ" altLang="cs-CZ" sz="20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cs-CZ" sz="20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Permanent POP </a:t>
            </a:r>
            <a:r>
              <a:rPr lang="cs-CZ" altLang="cs-CZ" sz="2000" b="1" dirty="0" err="1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displays</a:t>
            </a:r>
            <a:r>
              <a:rPr lang="cs-CZ" altLang="cs-CZ" sz="20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000" b="1" dirty="0" err="1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showcases</a:t>
            </a:r>
            <a:endParaRPr lang="cs-CZ" altLang="cs-CZ" sz="20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None/>
              <a:tabLst>
                <a:tab pos="900000" algn="l"/>
              </a:tabLst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Zkratka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PPS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spcBef>
                <a:spcPts val="600"/>
              </a:spcBef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Popis:	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Druhotné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vystavení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produktu ve specializovaném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stojanu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reklamní grafikou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	umísťovaném variabilně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na prodejní ploše,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který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je v místě prodeje využíván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	déle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než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 měsíce. Permanentní stojany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jsou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nejčastěji vyráběny z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materiálů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	kov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plast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dřevo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atp.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675409" y="1439762"/>
            <a:ext cx="7782791" cy="0"/>
          </a:xfrm>
          <a:prstGeom prst="line">
            <a:avLst/>
          </a:prstGeom>
          <a:ln w="38100">
            <a:solidFill>
              <a:srgbClr val="0EBA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2" y="437483"/>
            <a:ext cx="1600198" cy="737763"/>
          </a:xfrm>
          <a:prstGeom prst="rect">
            <a:avLst/>
          </a:prstGeom>
        </p:spPr>
      </p:pic>
      <p:pic>
        <p:nvPicPr>
          <p:cNvPr id="12" name="Picture 4" descr="Energizer stoja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930" t="27956" r="30718" b="7345"/>
          <a:stretch/>
        </p:blipFill>
        <p:spPr bwMode="auto">
          <a:xfrm>
            <a:off x="3735209" y="1527191"/>
            <a:ext cx="1882941" cy="2299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stojanStor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409" y="1530174"/>
            <a:ext cx="1528548" cy="229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2265" y="1530174"/>
            <a:ext cx="1085935" cy="2294116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6" r="47465"/>
          <a:stretch/>
        </p:blipFill>
        <p:spPr bwMode="auto">
          <a:xfrm>
            <a:off x="2411983" y="1523652"/>
            <a:ext cx="1083735" cy="2300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C:\Users\rhejdukova\Documents\prezentace\REMY\obrázek c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5" r="9586"/>
          <a:stretch/>
        </p:blipFill>
        <p:spPr bwMode="auto">
          <a:xfrm>
            <a:off x="5857641" y="1521399"/>
            <a:ext cx="1203468" cy="2302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247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Přímá spojnice 9"/>
          <p:cNvCxnSpPr/>
          <p:nvPr/>
        </p:nvCxnSpPr>
        <p:spPr>
          <a:xfrm>
            <a:off x="675409" y="1439768"/>
            <a:ext cx="7782791" cy="0"/>
          </a:xfrm>
          <a:prstGeom prst="line">
            <a:avLst/>
          </a:prstGeom>
          <a:ln w="38100">
            <a:solidFill>
              <a:srgbClr val="0EBA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2" y="437483"/>
            <a:ext cx="1600198" cy="737763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75409" y="1704291"/>
            <a:ext cx="3294857" cy="389357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Název:	</a:t>
            </a:r>
            <a:r>
              <a:rPr lang="cs-CZ" altLang="cs-CZ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Informační kiosky</a:t>
            </a:r>
          </a:p>
          <a:p>
            <a:pPr marL="0" lv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cs-CZ" altLang="cs-CZ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cs-CZ" sz="20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 </a:t>
            </a:r>
            <a:r>
              <a:rPr lang="cs-CZ" altLang="cs-CZ" sz="20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kiosks</a:t>
            </a:r>
            <a:endParaRPr lang="cs-CZ" altLang="cs-CZ" sz="20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Zkratka: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IK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Popis:</a:t>
            </a:r>
          </a:p>
          <a:p>
            <a:pPr marL="0" indent="0">
              <a:spcBef>
                <a:spcPts val="0"/>
              </a:spcBef>
              <a:buFontTx/>
              <a:buNone/>
            </a:pP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Informační kiosky (zkráceně </a:t>
            </a:r>
            <a:r>
              <a:rPr lang="cs-CZ" alt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infokiosky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 jsou interiérová digitální zařízení umožňující interaktivitu </a:t>
            </a:r>
            <a:b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 nakupujícími, kteří si sami na obrazovce </a:t>
            </a:r>
            <a:r>
              <a:rPr lang="cs-CZ" alt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infokiosku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volí informace, které chtějí, aby se jim zobrazily. Mohou být vybaveny různými periferiemi, jako jsou platební zařízení, čtečky kódů a karet, tiskárny, různé senzory apod.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9" r="5951"/>
          <a:stretch/>
        </p:blipFill>
        <p:spPr>
          <a:xfrm>
            <a:off x="4601497" y="1682672"/>
            <a:ext cx="3856703" cy="491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7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římá spojnice 9"/>
          <p:cNvSpPr/>
          <p:nvPr/>
        </p:nvSpPr>
        <p:spPr>
          <a:xfrm>
            <a:off x="675360" y="1439639"/>
            <a:ext cx="7782840" cy="0"/>
          </a:xfrm>
          <a:prstGeom prst="line">
            <a:avLst/>
          </a:prstGeom>
          <a:noFill/>
          <a:ln w="38160">
            <a:solidFill>
              <a:srgbClr val="0EBABC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hangingPunct="0"/>
            <a:endParaRPr lang="cs-CZ">
              <a:solidFill>
                <a:prstClr val="black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" name="Obdélník 7"/>
          <p:cNvSpPr/>
          <p:nvPr/>
        </p:nvSpPr>
        <p:spPr>
          <a:xfrm>
            <a:off x="672841" y="1704033"/>
            <a:ext cx="4082039" cy="364954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0" bIns="45000" anchor="t" anchorCtr="0" compatLnSpc="0">
            <a:spAutoFit/>
          </a:bodyPr>
          <a:lstStyle/>
          <a:p>
            <a:pPr>
              <a:spcBef>
                <a:spcPts val="1000"/>
              </a:spcBef>
              <a:defRPr sz="1800"/>
            </a:pPr>
            <a:r>
              <a:rPr lang="cs-CZ" dirty="0">
                <a:solidFill>
                  <a:srgbClr val="000000"/>
                </a:solidFill>
                <a:latin typeface="Arial" pitchFamily="34"/>
                <a:ea typeface="MS PGothic" pitchFamily="1"/>
                <a:cs typeface="Arial" pitchFamily="34"/>
              </a:rPr>
              <a:t>Název</a:t>
            </a:r>
            <a:r>
              <a:rPr lang="cs-CZ" dirty="0" smtClean="0">
                <a:solidFill>
                  <a:srgbClr val="000000"/>
                </a:solidFill>
                <a:latin typeface="Arial" pitchFamily="34"/>
                <a:ea typeface="MS PGothic" pitchFamily="1"/>
                <a:cs typeface="Arial" pitchFamily="34"/>
              </a:rPr>
              <a:t>:	</a:t>
            </a:r>
            <a:r>
              <a:rPr lang="cs-CZ" sz="2000" b="1" dirty="0" smtClean="0">
                <a:solidFill>
                  <a:srgbClr val="000000"/>
                </a:solidFill>
                <a:latin typeface="Arial" pitchFamily="34"/>
                <a:ea typeface="MS PGothic" pitchFamily="1"/>
                <a:cs typeface="Arial" pitchFamily="34"/>
              </a:rPr>
              <a:t>Projekční </a:t>
            </a:r>
            <a:r>
              <a:rPr lang="cs-CZ" sz="2000" b="1" dirty="0">
                <a:solidFill>
                  <a:srgbClr val="000000"/>
                </a:solidFill>
                <a:latin typeface="Arial" pitchFamily="34"/>
                <a:ea typeface="MS PGothic" pitchFamily="1"/>
                <a:cs typeface="Arial" pitchFamily="34"/>
              </a:rPr>
              <a:t>a dotykové </a:t>
            </a:r>
            <a:r>
              <a:rPr lang="cs-CZ" sz="2000" b="1" dirty="0" smtClean="0">
                <a:solidFill>
                  <a:srgbClr val="000000"/>
                </a:solidFill>
                <a:latin typeface="Arial" pitchFamily="34"/>
                <a:ea typeface="MS PGothic" pitchFamily="1"/>
                <a:cs typeface="Arial" pitchFamily="34"/>
              </a:rPr>
              <a:t>fólie</a:t>
            </a:r>
          </a:p>
          <a:p>
            <a:pPr>
              <a:spcBef>
                <a:spcPts val="600"/>
              </a:spcBef>
              <a:defRPr sz="1800"/>
            </a:pPr>
            <a:r>
              <a:rPr lang="cs-CZ" sz="20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b="1" dirty="0" err="1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</a:t>
            </a:r>
            <a:r>
              <a:rPr lang="cs-CZ" sz="20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touch</a:t>
            </a:r>
            <a:r>
              <a:rPr lang="cs-CZ" sz="2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0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and </a:t>
            </a:r>
            <a:r>
              <a:rPr lang="cs-CZ" sz="20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projection</a:t>
            </a:r>
            <a:r>
              <a:rPr lang="cs-CZ" sz="2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foils</a:t>
            </a:r>
            <a:endParaRPr lang="cs-CZ" sz="20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1"/>
              </a:spcBef>
              <a:defRPr sz="1800"/>
            </a:pPr>
            <a:r>
              <a:rPr lang="cs-CZ" dirty="0">
                <a:solidFill>
                  <a:srgbClr val="000000"/>
                </a:solidFill>
                <a:latin typeface="Arial" pitchFamily="34"/>
                <a:ea typeface="MS PGothic" pitchFamily="1"/>
                <a:cs typeface="Arial" pitchFamily="34"/>
              </a:rPr>
              <a:t>Zkratka</a:t>
            </a:r>
            <a:r>
              <a:rPr lang="cs-CZ" dirty="0" smtClean="0">
                <a:solidFill>
                  <a:srgbClr val="000000"/>
                </a:solidFill>
                <a:latin typeface="Arial" pitchFamily="34"/>
                <a:ea typeface="MS PGothic" pitchFamily="1"/>
                <a:cs typeface="Arial" pitchFamily="34"/>
              </a:rPr>
              <a:t>: 	</a:t>
            </a:r>
            <a:r>
              <a:rPr lang="cs-CZ" sz="2000" dirty="0" smtClean="0">
                <a:solidFill>
                  <a:srgbClr val="000000"/>
                </a:solidFill>
                <a:latin typeface="Arial" pitchFamily="34"/>
                <a:ea typeface="MS PGothic" pitchFamily="1"/>
                <a:cs typeface="Arial" pitchFamily="34"/>
              </a:rPr>
              <a:t>PDF</a:t>
            </a:r>
            <a:endParaRPr lang="cs-CZ" sz="2000" dirty="0">
              <a:solidFill>
                <a:srgbClr val="000000"/>
              </a:solidFill>
              <a:latin typeface="Arial" pitchFamily="34"/>
              <a:ea typeface="MS PGothic" pitchFamily="1"/>
              <a:cs typeface="Arial" pitchFamily="34"/>
            </a:endParaRPr>
          </a:p>
          <a:p>
            <a:pPr>
              <a:spcBef>
                <a:spcPts val="1001"/>
              </a:spcBef>
              <a:defRPr sz="1800"/>
            </a:pPr>
            <a:r>
              <a:rPr lang="cs-CZ" dirty="0" smtClean="0">
                <a:solidFill>
                  <a:srgbClr val="000000"/>
                </a:solidFill>
                <a:latin typeface="Arial" pitchFamily="34"/>
                <a:ea typeface="MS PGothic" pitchFamily="1"/>
                <a:cs typeface="Arial" pitchFamily="34"/>
              </a:rPr>
              <a:t>Popis</a:t>
            </a:r>
            <a:r>
              <a:rPr lang="cs-CZ" dirty="0">
                <a:solidFill>
                  <a:srgbClr val="000000"/>
                </a:solidFill>
                <a:latin typeface="Arial" pitchFamily="34"/>
                <a:ea typeface="MS PGothic" pitchFamily="1"/>
                <a:cs typeface="Arial" pitchFamily="34"/>
              </a:rPr>
              <a:t>:</a:t>
            </a:r>
          </a:p>
          <a:p>
            <a:pPr>
              <a:defRPr sz="1800"/>
            </a:pPr>
            <a:r>
              <a:rPr lang="cs-CZ" sz="1600" dirty="0">
                <a:solidFill>
                  <a:srgbClr val="000000"/>
                </a:solidFill>
                <a:latin typeface="Arial" pitchFamily="34"/>
                <a:ea typeface="MS PGothic" pitchFamily="1"/>
                <a:cs typeface="Arial" pitchFamily="34"/>
              </a:rPr>
              <a:t>Projekční fólie jsou samolepící fólie lepené na jakýkoliv čirý substrát (výloha, sklo, plexisklo apod.), určené pro nasvícení dataprojektorem (zadní, přední či oboustranná projekce) za účelem zobrazení </a:t>
            </a:r>
            <a:r>
              <a:rPr lang="cs-CZ" sz="1600" dirty="0" err="1">
                <a:solidFill>
                  <a:srgbClr val="000000"/>
                </a:solidFill>
                <a:latin typeface="Arial" pitchFamily="34"/>
                <a:ea typeface="MS PGothic" pitchFamily="1"/>
                <a:cs typeface="Arial" pitchFamily="34"/>
              </a:rPr>
              <a:t>videoobsahu</a:t>
            </a:r>
            <a:r>
              <a:rPr lang="cs-CZ" sz="1600" dirty="0">
                <a:solidFill>
                  <a:srgbClr val="000000"/>
                </a:solidFill>
                <a:latin typeface="Arial" pitchFamily="34"/>
                <a:ea typeface="MS PGothic" pitchFamily="1"/>
                <a:cs typeface="Arial" pitchFamily="34"/>
              </a:rPr>
              <a:t>. Dotykové fólie pak umožňují tyto projekční plochy učinit </a:t>
            </a:r>
            <a:r>
              <a:rPr lang="cs-CZ" sz="1600" dirty="0" smtClean="0">
                <a:solidFill>
                  <a:srgbClr val="000000"/>
                </a:solidFill>
                <a:latin typeface="Arial" pitchFamily="34"/>
                <a:ea typeface="MS PGothic" pitchFamily="1"/>
                <a:cs typeface="Arial" pitchFamily="34"/>
              </a:rPr>
              <a:t>interaktivními.</a:t>
            </a:r>
            <a:endParaRPr lang="cs-CZ" sz="1600" dirty="0">
              <a:solidFill>
                <a:srgbClr val="000000"/>
              </a:solidFill>
              <a:latin typeface="Arial" pitchFamily="34"/>
              <a:ea typeface="MS PGothic" pitchFamily="1"/>
              <a:cs typeface="Arial" pitchFamily="34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2" y="437483"/>
            <a:ext cx="1600198" cy="73776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476" y="1617753"/>
            <a:ext cx="3428724" cy="252814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082" y="4262414"/>
            <a:ext cx="3435961" cy="230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89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římá spojnice 9"/>
          <p:cNvSpPr/>
          <p:nvPr/>
        </p:nvSpPr>
        <p:spPr>
          <a:xfrm>
            <a:off x="675720" y="1449360"/>
            <a:ext cx="7782840" cy="0"/>
          </a:xfrm>
          <a:prstGeom prst="line">
            <a:avLst/>
          </a:prstGeom>
          <a:noFill/>
          <a:ln w="38160">
            <a:solidFill>
              <a:srgbClr val="0EBABC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cs-CZ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33152" y="2985305"/>
            <a:ext cx="7825048" cy="3006642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45000" rIns="90000" bIns="45000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None/>
              <a:tabLst/>
              <a:defRPr sz="1800"/>
            </a:pPr>
            <a:r>
              <a:rPr lang="cs-CZ" b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S PGothic" pitchFamily="1"/>
                <a:cs typeface="Arial" pitchFamily="34"/>
              </a:rPr>
              <a:t>Název</a:t>
            </a:r>
            <a:r>
              <a:rPr lang="cs-CZ" b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S PGothic" pitchFamily="1"/>
                <a:cs typeface="Arial" pitchFamily="34"/>
              </a:rPr>
              <a:t>:	</a:t>
            </a:r>
            <a:r>
              <a:rPr lang="cs-CZ" sz="2000" b="1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S PGothic" pitchFamily="1"/>
                <a:cs typeface="Arial" pitchFamily="34"/>
              </a:rPr>
              <a:t>Kreativní </a:t>
            </a:r>
            <a:r>
              <a:rPr lang="cs-CZ" sz="2000" b="1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S PGothic" pitchFamily="1"/>
                <a:cs typeface="Arial" pitchFamily="34"/>
              </a:rPr>
              <a:t>projekce </a:t>
            </a:r>
            <a:r>
              <a:rPr lang="cs-CZ" sz="2000" b="1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S PGothic" pitchFamily="1"/>
                <a:cs typeface="Arial" pitchFamily="34"/>
              </a:rPr>
              <a:t/>
            </a:r>
            <a:br>
              <a:rPr lang="cs-CZ" sz="2000" b="1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S PGothic" pitchFamily="1"/>
                <a:cs typeface="Arial" pitchFamily="34"/>
              </a:rPr>
            </a:br>
            <a:r>
              <a:rPr lang="cs-CZ" sz="2000" b="1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S PGothic" pitchFamily="1"/>
                <a:cs typeface="Arial" pitchFamily="34"/>
              </a:rPr>
              <a:t>	a </a:t>
            </a:r>
            <a:r>
              <a:rPr lang="cs-CZ" sz="2000" b="1" u="none" strike="noStrike" kern="1200" spc="0" dirty="0" err="1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S PGothic" pitchFamily="1"/>
                <a:cs typeface="Arial" pitchFamily="34"/>
              </a:rPr>
              <a:t>mapping</a:t>
            </a:r>
            <a:endParaRPr lang="cs-CZ" sz="2000" b="1" u="none" strike="noStrike" kern="1200" spc="0" dirty="0" smtClean="0">
              <a:ln>
                <a:noFill/>
              </a:ln>
              <a:solidFill>
                <a:srgbClr val="000000"/>
              </a:solidFill>
              <a:latin typeface="Arial" pitchFamily="34"/>
              <a:ea typeface="MS PGothic" pitchFamily="1"/>
              <a:cs typeface="Arial" pitchFamily="34"/>
            </a:endParaRPr>
          </a:p>
          <a:p>
            <a:pPr marR="0" lv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/>
            </a:pPr>
            <a:r>
              <a:rPr lang="cs-CZ" sz="20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b="1" dirty="0" err="1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Creative</a:t>
            </a:r>
            <a:r>
              <a:rPr lang="cs-CZ" sz="20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projection</a:t>
            </a:r>
            <a:r>
              <a:rPr lang="cs-CZ" sz="2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0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and </a:t>
            </a:r>
            <a:r>
              <a:rPr lang="cs-CZ" sz="20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mapping</a:t>
            </a:r>
            <a:endParaRPr lang="cs-CZ" sz="20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None/>
              <a:tabLst/>
              <a:defRPr sz="1800"/>
            </a:pPr>
            <a:r>
              <a:rPr lang="cs-CZ" b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S PGothic" pitchFamily="1"/>
                <a:cs typeface="Arial" pitchFamily="34"/>
              </a:rPr>
              <a:t>Zkratka</a:t>
            </a:r>
            <a:r>
              <a:rPr lang="cs-CZ" b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S PGothic" pitchFamily="1"/>
                <a:cs typeface="Arial" pitchFamily="34"/>
              </a:rPr>
              <a:t>: 	</a:t>
            </a:r>
            <a:r>
              <a:rPr lang="cs-CZ" sz="2000" dirty="0" smtClean="0">
                <a:solidFill>
                  <a:srgbClr val="000000"/>
                </a:solidFill>
                <a:latin typeface="Arial" pitchFamily="34"/>
                <a:ea typeface="MS PGothic" pitchFamily="1"/>
                <a:cs typeface="Arial" pitchFamily="34"/>
              </a:rPr>
              <a:t>KPAM</a:t>
            </a:r>
            <a:endParaRPr lang="cs-CZ" sz="2000" b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34"/>
              <a:ea typeface="MS PGothic" pitchFamily="1"/>
              <a:cs typeface="Arial" pitchFamily="34"/>
            </a:endParaRPr>
          </a:p>
          <a:p>
            <a:pPr lvl="0">
              <a:spcBef>
                <a:spcPts val="1001"/>
              </a:spcBef>
              <a:defRPr sz="1800"/>
            </a:pPr>
            <a:r>
              <a:rPr lang="cs-CZ" dirty="0" smtClean="0">
                <a:solidFill>
                  <a:srgbClr val="000000"/>
                </a:solidFill>
                <a:latin typeface="Arial" pitchFamily="34"/>
                <a:ea typeface="MS PGothic" pitchFamily="1"/>
                <a:cs typeface="Arial" pitchFamily="34"/>
              </a:rPr>
              <a:t>Popis</a:t>
            </a:r>
            <a:r>
              <a:rPr lang="cs-CZ" dirty="0">
                <a:solidFill>
                  <a:srgbClr val="000000"/>
                </a:solidFill>
                <a:latin typeface="Arial" pitchFamily="34"/>
                <a:ea typeface="MS PGothic" pitchFamily="1"/>
                <a:cs typeface="Arial" pitchFamily="34"/>
              </a:rPr>
              <a:t>:</a:t>
            </a:r>
          </a:p>
          <a:p>
            <a:pPr lvl="0">
              <a:defRPr sz="1800"/>
            </a:pPr>
            <a:r>
              <a:rPr lang="cs-CZ" sz="1600" dirty="0">
                <a:solidFill>
                  <a:srgbClr val="000000"/>
                </a:solidFill>
                <a:latin typeface="Arial" pitchFamily="34"/>
                <a:ea typeface="MS PGothic" pitchFamily="1"/>
                <a:cs typeface="Arial" pitchFamily="34"/>
              </a:rPr>
              <a:t>Kreativní využití dataprojektorů a </a:t>
            </a:r>
            <a:r>
              <a:rPr lang="cs-CZ" sz="1600" dirty="0" err="1" smtClean="0">
                <a:solidFill>
                  <a:srgbClr val="000000"/>
                </a:solidFill>
                <a:latin typeface="Arial" pitchFamily="34"/>
                <a:ea typeface="MS PGothic" pitchFamily="1"/>
                <a:cs typeface="Arial" pitchFamily="34"/>
              </a:rPr>
              <a:t>videoobsahu</a:t>
            </a:r>
            <a:r>
              <a:rPr lang="cs-CZ" sz="1600" dirty="0" smtClean="0">
                <a:solidFill>
                  <a:srgbClr val="000000"/>
                </a:solidFill>
                <a:latin typeface="Arial" pitchFamily="34"/>
                <a:ea typeface="MS PGothic" pitchFamily="1"/>
                <a:cs typeface="Arial" pitchFamily="34"/>
              </a:rPr>
              <a:t> na </a:t>
            </a:r>
            <a:r>
              <a:rPr lang="cs-CZ" sz="1600" dirty="0">
                <a:solidFill>
                  <a:srgbClr val="000000"/>
                </a:solidFill>
                <a:latin typeface="Arial" pitchFamily="34"/>
                <a:ea typeface="MS PGothic" pitchFamily="1"/>
                <a:cs typeface="Arial" pitchFamily="34"/>
              </a:rPr>
              <a:t>míru k dosažení poutavých </a:t>
            </a:r>
            <a:r>
              <a:rPr lang="cs-CZ" sz="1600" dirty="0" smtClean="0">
                <a:solidFill>
                  <a:srgbClr val="000000"/>
                </a:solidFill>
                <a:latin typeface="Arial" pitchFamily="34"/>
                <a:ea typeface="MS PGothic" pitchFamily="1"/>
                <a:cs typeface="Arial" pitchFamily="34"/>
              </a:rPr>
              <a:t>efektů </a:t>
            </a:r>
            <a:br>
              <a:rPr lang="cs-CZ" sz="1600" dirty="0" smtClean="0">
                <a:solidFill>
                  <a:srgbClr val="000000"/>
                </a:solidFill>
                <a:latin typeface="Arial" pitchFamily="34"/>
                <a:ea typeface="MS PGothic" pitchFamily="1"/>
                <a:cs typeface="Arial" pitchFamily="34"/>
              </a:rPr>
            </a:br>
            <a:r>
              <a:rPr lang="cs-CZ" sz="1600" dirty="0" smtClean="0">
                <a:solidFill>
                  <a:srgbClr val="000000"/>
                </a:solidFill>
                <a:latin typeface="Arial" pitchFamily="34"/>
                <a:ea typeface="MS PGothic" pitchFamily="1"/>
                <a:cs typeface="Arial" pitchFamily="34"/>
              </a:rPr>
              <a:t>pro </a:t>
            </a:r>
            <a:r>
              <a:rPr lang="cs-CZ" sz="1600" dirty="0">
                <a:solidFill>
                  <a:srgbClr val="000000"/>
                </a:solidFill>
                <a:latin typeface="Arial" pitchFamily="34"/>
                <a:ea typeface="MS PGothic" pitchFamily="1"/>
                <a:cs typeface="Arial" pitchFamily="34"/>
              </a:rPr>
              <a:t>retailová využití. </a:t>
            </a:r>
            <a:r>
              <a:rPr lang="cs-CZ" sz="1600" dirty="0" smtClean="0">
                <a:solidFill>
                  <a:srgbClr val="000000"/>
                </a:solidFill>
                <a:latin typeface="Arial" pitchFamily="34"/>
                <a:ea typeface="MS PGothic" pitchFamily="1"/>
                <a:cs typeface="Arial" pitchFamily="34"/>
              </a:rPr>
              <a:t/>
            </a:r>
            <a:br>
              <a:rPr lang="cs-CZ" sz="1600" dirty="0" smtClean="0">
                <a:solidFill>
                  <a:srgbClr val="000000"/>
                </a:solidFill>
                <a:latin typeface="Arial" pitchFamily="34"/>
                <a:ea typeface="MS PGothic" pitchFamily="1"/>
                <a:cs typeface="Arial" pitchFamily="34"/>
              </a:rPr>
            </a:br>
            <a:r>
              <a:rPr lang="cs-CZ" sz="1600" dirty="0" smtClean="0">
                <a:solidFill>
                  <a:srgbClr val="000000"/>
                </a:solidFill>
                <a:latin typeface="Arial" pitchFamily="34"/>
                <a:ea typeface="MS PGothic" pitchFamily="1"/>
                <a:cs typeface="Arial" pitchFamily="34"/>
              </a:rPr>
              <a:t>Příklad </a:t>
            </a:r>
            <a:r>
              <a:rPr lang="cs-CZ" sz="1600" dirty="0">
                <a:solidFill>
                  <a:srgbClr val="000000"/>
                </a:solidFill>
                <a:latin typeface="Arial" pitchFamily="34"/>
                <a:ea typeface="MS PGothic" pitchFamily="1"/>
                <a:cs typeface="Arial" pitchFamily="34"/>
              </a:rPr>
              <a:t>využití: </a:t>
            </a:r>
            <a:r>
              <a:rPr lang="cs-CZ" sz="1600" dirty="0" err="1">
                <a:solidFill>
                  <a:srgbClr val="000000"/>
                </a:solidFill>
                <a:latin typeface="Arial" pitchFamily="34"/>
                <a:ea typeface="MS PGothic" pitchFamily="1"/>
                <a:cs typeface="Arial" pitchFamily="34"/>
              </a:rPr>
              <a:t>floor</a:t>
            </a:r>
            <a:r>
              <a:rPr lang="cs-CZ" sz="1600" dirty="0">
                <a:solidFill>
                  <a:srgbClr val="000000"/>
                </a:solidFill>
                <a:latin typeface="Arial" pitchFamily="34"/>
                <a:ea typeface="MS PGothic" pitchFamily="1"/>
                <a:cs typeface="Arial" pitchFamily="34"/>
              </a:rPr>
              <a:t> </a:t>
            </a:r>
            <a:r>
              <a:rPr lang="cs-CZ" sz="1600" dirty="0" err="1">
                <a:solidFill>
                  <a:srgbClr val="000000"/>
                </a:solidFill>
                <a:latin typeface="Arial" pitchFamily="34"/>
                <a:ea typeface="MS PGothic" pitchFamily="1"/>
                <a:cs typeface="Arial" pitchFamily="34"/>
              </a:rPr>
              <a:t>projection</a:t>
            </a:r>
            <a:endParaRPr lang="cs-CZ" sz="1600" dirty="0">
              <a:solidFill>
                <a:srgbClr val="000000"/>
              </a:solidFill>
              <a:latin typeface="Arial" pitchFamily="34"/>
              <a:ea typeface="MS PGothic" pitchFamily="1"/>
              <a:cs typeface="Arial" pitchFamily="34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None/>
              <a:tabLst/>
              <a:defRPr sz="1800"/>
            </a:pPr>
            <a:endParaRPr lang="cs-CZ" sz="1800" b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34"/>
              <a:ea typeface="MS PGothic" pitchFamily="1"/>
              <a:cs typeface="Arial" pitchFamily="34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None/>
              <a:tabLst/>
              <a:defRPr sz="1800"/>
            </a:pPr>
            <a:endParaRPr lang="cs-CZ" sz="1800" b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34"/>
              <a:ea typeface="MS PGothic" pitchFamily="1"/>
              <a:cs typeface="Arial" pitchFamily="34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None/>
              <a:tabLst/>
              <a:defRPr sz="1800"/>
            </a:pPr>
            <a:endParaRPr lang="cs-CZ" sz="1800" b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34"/>
              <a:ea typeface="MS PGothic" pitchFamily="1"/>
              <a:cs typeface="Arial" pitchFamily="34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None/>
              <a:tabLst/>
              <a:defRPr sz="1800"/>
            </a:pPr>
            <a:endParaRPr lang="cs-CZ" sz="1800" b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34"/>
              <a:ea typeface="MS PGothic" pitchFamily="1"/>
              <a:cs typeface="Arial" pitchFamily="34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None/>
              <a:tabLst/>
              <a:defRPr sz="1800"/>
            </a:pPr>
            <a:endParaRPr lang="cs-CZ" sz="1800" b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34"/>
              <a:ea typeface="MS PGothic" pitchFamily="1"/>
              <a:cs typeface="Arial" pitchFamily="34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None/>
              <a:tabLst/>
              <a:defRPr sz="1800"/>
            </a:pPr>
            <a:endParaRPr lang="cs-CZ" sz="1800" b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34"/>
              <a:ea typeface="MS PGothic" pitchFamily="1"/>
              <a:cs typeface="Arial" pitchFamily="34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2" y="437483"/>
            <a:ext cx="1600198" cy="73776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102" y="1769807"/>
            <a:ext cx="4304099" cy="287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6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06232" y="1937147"/>
            <a:ext cx="3901478" cy="332977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45000" rIns="90000" bIns="45000" anchorCtr="0" compatLnSpc="0"/>
          <a:lstStyle/>
          <a:p>
            <a:pPr>
              <a:spcBef>
                <a:spcPts val="1200"/>
              </a:spcBef>
              <a:defRPr sz="1800"/>
            </a:pPr>
            <a:r>
              <a:rPr lang="cs-CZ" b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S PGothic" pitchFamily="1"/>
                <a:cs typeface="Arial" pitchFamily="34"/>
              </a:rPr>
              <a:t>Název</a:t>
            </a:r>
            <a:r>
              <a:rPr lang="cs-CZ" b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S PGothic" pitchFamily="1"/>
                <a:cs typeface="Arial" pitchFamily="34"/>
              </a:rPr>
              <a:t>:	</a:t>
            </a:r>
            <a:r>
              <a:rPr lang="cs-CZ" sz="2000" b="1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S PGothic" pitchFamily="1"/>
                <a:cs typeface="Arial" pitchFamily="34"/>
              </a:rPr>
              <a:t>Atypické displeje</a:t>
            </a:r>
            <a:endParaRPr lang="cs-CZ" sz="2000" b="1" dirty="0">
              <a:solidFill>
                <a:srgbClr val="000000"/>
              </a:solidFill>
              <a:latin typeface="Arial" pitchFamily="34"/>
              <a:ea typeface="MS PGothic" pitchFamily="1"/>
              <a:cs typeface="Arial" pitchFamily="34"/>
            </a:endParaRPr>
          </a:p>
          <a:p>
            <a:pPr>
              <a:spcBef>
                <a:spcPts val="600"/>
              </a:spcBef>
              <a:defRPr sz="1800"/>
            </a:pPr>
            <a:r>
              <a:rPr lang="cs-CZ" sz="20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b="1" dirty="0" err="1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</a:t>
            </a:r>
            <a:r>
              <a:rPr lang="cs-CZ" sz="20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displays</a:t>
            </a:r>
            <a:endParaRPr lang="cs-CZ" sz="20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None/>
              <a:tabLst/>
              <a:defRPr sz="1800"/>
            </a:pPr>
            <a:r>
              <a:rPr lang="cs-CZ" b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S PGothic" pitchFamily="1"/>
                <a:cs typeface="Arial" pitchFamily="34"/>
              </a:rPr>
              <a:t>Zkratka: </a:t>
            </a:r>
            <a:r>
              <a:rPr lang="cs-CZ" sz="2000" b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S PGothic" pitchFamily="1"/>
                <a:cs typeface="Arial" pitchFamily="34"/>
              </a:rPr>
              <a:t>ATYP LCD</a:t>
            </a:r>
            <a:endParaRPr lang="cs-CZ" sz="2000" b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34"/>
              <a:ea typeface="MS PGothic" pitchFamily="1"/>
              <a:cs typeface="Arial" pitchFamily="34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None/>
              <a:tabLst/>
              <a:defRPr sz="1800"/>
            </a:pPr>
            <a:r>
              <a:rPr lang="cs-CZ" b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S PGothic" pitchFamily="1"/>
                <a:cs typeface="Arial" pitchFamily="34"/>
              </a:rPr>
              <a:t>Popis</a:t>
            </a:r>
            <a:r>
              <a:rPr lang="cs-CZ" b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S PGothic" pitchFamily="1"/>
                <a:cs typeface="Arial" pitchFamily="34"/>
              </a:rPr>
              <a:t>:</a:t>
            </a:r>
          </a:p>
          <a:p>
            <a:pPr marL="0" marR="0" lvl="0" indent="0" algn="l" rtl="0" hangingPunct="1">
              <a:lnSpc>
                <a:spcPct val="100000"/>
              </a:lnSpc>
              <a:spcAft>
                <a:spcPts val="0"/>
              </a:spcAft>
              <a:buNone/>
              <a:tabLst/>
              <a:defRPr sz="1800"/>
            </a:pPr>
            <a:r>
              <a:rPr lang="cs-CZ" sz="1600" b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S PGothic" pitchFamily="1"/>
                <a:cs typeface="Arial" pitchFamily="34"/>
              </a:rPr>
              <a:t>Digitální displeje netradičních </a:t>
            </a:r>
            <a:r>
              <a:rPr lang="cs-CZ" sz="1600" b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S PGothic" pitchFamily="1"/>
                <a:cs typeface="Arial" pitchFamily="34"/>
              </a:rPr>
              <a:t/>
            </a:r>
            <a:br>
              <a:rPr lang="cs-CZ" sz="1600" b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S PGothic" pitchFamily="1"/>
                <a:cs typeface="Arial" pitchFamily="34"/>
              </a:rPr>
            </a:br>
            <a:r>
              <a:rPr lang="cs-CZ" sz="1600" b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S PGothic" pitchFamily="1"/>
                <a:cs typeface="Arial" pitchFamily="34"/>
              </a:rPr>
              <a:t>formátů nebo </a:t>
            </a:r>
            <a:r>
              <a:rPr lang="cs-CZ" sz="1600" b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S PGothic" pitchFamily="1"/>
                <a:cs typeface="Arial" pitchFamily="34"/>
              </a:rPr>
              <a:t>parametrů. </a:t>
            </a:r>
            <a:endParaRPr lang="cs-CZ" sz="1600" b="0" u="none" strike="noStrike" kern="1200" spc="0" dirty="0" smtClean="0">
              <a:ln>
                <a:noFill/>
              </a:ln>
              <a:solidFill>
                <a:srgbClr val="000000"/>
              </a:solidFill>
              <a:latin typeface="Arial" pitchFamily="34"/>
              <a:ea typeface="MS PGothic" pitchFamily="1"/>
              <a:cs typeface="Arial" pitchFamily="34"/>
            </a:endParaRPr>
          </a:p>
          <a:p>
            <a:pPr marL="0" marR="0" lvl="0" indent="0" algn="l" rtl="0" hangingPunct="1">
              <a:lnSpc>
                <a:spcPct val="100000"/>
              </a:lnSpc>
              <a:spcAft>
                <a:spcPts val="0"/>
              </a:spcAft>
              <a:buNone/>
              <a:tabLst/>
              <a:defRPr sz="1800"/>
            </a:pPr>
            <a:r>
              <a:rPr lang="cs-CZ" sz="1600" b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S PGothic" pitchFamily="1"/>
                <a:cs typeface="Arial" pitchFamily="34"/>
              </a:rPr>
              <a:t>Příklady</a:t>
            </a:r>
            <a:r>
              <a:rPr lang="cs-CZ" sz="1600" b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S PGothic" pitchFamily="1"/>
                <a:cs typeface="Arial" pitchFamily="34"/>
              </a:rPr>
              <a:t>: transparentní monitory </a:t>
            </a:r>
            <a:endParaRPr lang="cs-CZ" sz="1600" b="0" u="none" strike="noStrike" kern="1200" spc="0" dirty="0" smtClean="0">
              <a:ln>
                <a:noFill/>
              </a:ln>
              <a:solidFill>
                <a:srgbClr val="000000"/>
              </a:solidFill>
              <a:latin typeface="Arial" pitchFamily="34"/>
              <a:ea typeface="MS PGothic" pitchFamily="1"/>
              <a:cs typeface="Arial" pitchFamily="34"/>
            </a:endParaRPr>
          </a:p>
          <a:p>
            <a:pPr marL="0" marR="0" lvl="0" indent="0" algn="l" rtl="0" hangingPunct="1">
              <a:lnSpc>
                <a:spcPct val="100000"/>
              </a:lnSpc>
              <a:spcAft>
                <a:spcPts val="0"/>
              </a:spcAft>
              <a:buNone/>
              <a:tabLst/>
              <a:defRPr sz="1800"/>
            </a:pPr>
            <a:r>
              <a:rPr lang="cs-CZ" sz="1600" b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S PGothic" pitchFamily="1"/>
                <a:cs typeface="Arial" pitchFamily="34"/>
              </a:rPr>
              <a:t>a </a:t>
            </a:r>
            <a:r>
              <a:rPr lang="cs-CZ" sz="1600" b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MS PGothic" pitchFamily="1"/>
                <a:cs typeface="Arial" pitchFamily="34"/>
              </a:rPr>
              <a:t>showboxy</a:t>
            </a:r>
            <a:r>
              <a:rPr lang="cs-CZ" sz="1600" b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S PGothic" pitchFamily="1"/>
                <a:cs typeface="Arial" pitchFamily="34"/>
              </a:rPr>
              <a:t> či regálové displeje.</a:t>
            </a:r>
          </a:p>
        </p:txBody>
      </p:sp>
      <p:sp>
        <p:nvSpPr>
          <p:cNvPr id="3" name="Přímá spojnice 9"/>
          <p:cNvSpPr/>
          <p:nvPr/>
        </p:nvSpPr>
        <p:spPr>
          <a:xfrm>
            <a:off x="676080" y="1458719"/>
            <a:ext cx="7782840" cy="0"/>
          </a:xfrm>
          <a:prstGeom prst="line">
            <a:avLst/>
          </a:prstGeom>
          <a:noFill/>
          <a:ln w="38160">
            <a:solidFill>
              <a:srgbClr val="0EBABC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cs-CZ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2" y="437483"/>
            <a:ext cx="1600198" cy="73776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941" y="1742193"/>
            <a:ext cx="3948260" cy="261153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6" b="8208"/>
          <a:stretch/>
        </p:blipFill>
        <p:spPr>
          <a:xfrm>
            <a:off x="871357" y="4656491"/>
            <a:ext cx="7703202" cy="122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1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Přímá spojnice 9"/>
          <p:cNvCxnSpPr/>
          <p:nvPr/>
        </p:nvCxnSpPr>
        <p:spPr>
          <a:xfrm>
            <a:off x="675409" y="1439768"/>
            <a:ext cx="7782791" cy="0"/>
          </a:xfrm>
          <a:prstGeom prst="line">
            <a:avLst/>
          </a:prstGeom>
          <a:ln w="38100">
            <a:solidFill>
              <a:srgbClr val="0EBA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2" y="437483"/>
            <a:ext cx="1600198" cy="737763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75409" y="3589540"/>
            <a:ext cx="7782791" cy="2547795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Název: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  <a:buNone/>
            </a:pP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In-</a:t>
            </a:r>
            <a:r>
              <a:rPr lang="cs-CZ" alt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store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rádio</a:t>
            </a:r>
          </a:p>
          <a:p>
            <a:pPr marL="0">
              <a:spcBef>
                <a:spcPts val="300"/>
              </a:spcBef>
              <a:buFontTx/>
              <a:buNone/>
              <a:defRPr sz="1800"/>
            </a:pPr>
            <a:r>
              <a:rPr lang="cs-CZ" altLang="cs-CZ" sz="20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</a:t>
            </a:r>
            <a:r>
              <a:rPr lang="cs-CZ" altLang="cs-CZ" sz="2000" b="1" dirty="0" err="1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store</a:t>
            </a:r>
            <a:r>
              <a:rPr lang="cs-CZ" altLang="cs-CZ" sz="20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</a:t>
            </a:r>
            <a:endParaRPr lang="cs-CZ" altLang="cs-CZ" sz="20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Zkratka: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ISR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Popis:</a:t>
            </a:r>
          </a:p>
          <a:p>
            <a:pPr>
              <a:spcBef>
                <a:spcPts val="0"/>
              </a:spcBef>
              <a:buNone/>
            </a:pPr>
            <a:r>
              <a:rPr lang="cs-CZ" sz="1600" kern="0" dirty="0">
                <a:latin typeface="Arial" panose="020B0604020202020204" pitchFamily="34" charset="0"/>
                <a:cs typeface="Arial" panose="020B0604020202020204" pitchFamily="34" charset="0"/>
              </a:rPr>
              <a:t>In-</a:t>
            </a:r>
            <a:r>
              <a:rPr lang="cs-CZ" sz="1600" kern="0" dirty="0" err="1">
                <a:latin typeface="Arial" panose="020B0604020202020204" pitchFamily="34" charset="0"/>
                <a:cs typeface="Arial" panose="020B0604020202020204" pitchFamily="34" charset="0"/>
              </a:rPr>
              <a:t>store</a:t>
            </a:r>
            <a:r>
              <a:rPr lang="cs-CZ" sz="1600" kern="0" dirty="0">
                <a:latin typeface="Arial" panose="020B0604020202020204" pitchFamily="34" charset="0"/>
                <a:cs typeface="Arial" panose="020B0604020202020204" pitchFamily="34" charset="0"/>
              </a:rPr>
              <a:t> rádio je vysílání </a:t>
            </a:r>
            <a:r>
              <a:rPr lang="cs-CZ" sz="16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hudebního obsahu </a:t>
            </a:r>
            <a:r>
              <a:rPr lang="cs-CZ" sz="1600" kern="0" dirty="0">
                <a:latin typeface="Arial" panose="020B0604020202020204" pitchFamily="34" charset="0"/>
                <a:cs typeface="Arial" panose="020B0604020202020204" pitchFamily="34" charset="0"/>
              </a:rPr>
              <a:t>v obchodním </a:t>
            </a:r>
            <a:r>
              <a:rPr lang="cs-CZ" sz="16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prostředí, ve </a:t>
            </a:r>
            <a:r>
              <a:rPr lang="cs-CZ" sz="1600" kern="0" dirty="0">
                <a:latin typeface="Arial" panose="020B0604020202020204" pitchFamily="34" charset="0"/>
                <a:cs typeface="Arial" panose="020B0604020202020204" pitchFamily="34" charset="0"/>
              </a:rPr>
              <a:t>kterém </a:t>
            </a:r>
            <a:r>
              <a:rPr lang="cs-CZ" sz="16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se zdržují</a:t>
            </a:r>
          </a:p>
          <a:p>
            <a:pPr>
              <a:spcBef>
                <a:spcPts val="0"/>
              </a:spcBef>
              <a:buNone/>
            </a:pPr>
            <a:r>
              <a:rPr lang="cs-CZ" sz="16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zákazníci </a:t>
            </a:r>
            <a:r>
              <a:rPr lang="cs-CZ" sz="1600" kern="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cs-CZ" sz="16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zaměstnanci</a:t>
            </a:r>
            <a:r>
              <a:rPr lang="cs-CZ" sz="1600" kern="0" dirty="0">
                <a:latin typeface="Arial" panose="020B0604020202020204" pitchFamily="34" charset="0"/>
                <a:cs typeface="Arial" panose="020B0604020202020204" pitchFamily="34" charset="0"/>
              </a:rPr>
              <a:t>. Slouží k tvorbě </a:t>
            </a:r>
            <a:r>
              <a:rPr lang="cs-CZ" sz="16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atmosféry </a:t>
            </a:r>
            <a:r>
              <a:rPr lang="cs-CZ" sz="1600" kern="0" dirty="0">
                <a:latin typeface="Arial" panose="020B0604020202020204" pitchFamily="34" charset="0"/>
                <a:cs typeface="Arial" panose="020B0604020202020204" pitchFamily="34" charset="0"/>
              </a:rPr>
              <a:t>a ke komunikaci </a:t>
            </a:r>
            <a:r>
              <a:rPr lang="cs-CZ" sz="16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nabídky. </a:t>
            </a:r>
            <a:endParaRPr lang="cs-CZ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7189" y="1640022"/>
            <a:ext cx="5651011" cy="279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96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Přímá spojnice 9"/>
          <p:cNvCxnSpPr/>
          <p:nvPr/>
        </p:nvCxnSpPr>
        <p:spPr>
          <a:xfrm>
            <a:off x="675409" y="1439768"/>
            <a:ext cx="7782791" cy="0"/>
          </a:xfrm>
          <a:prstGeom prst="line">
            <a:avLst/>
          </a:prstGeom>
          <a:ln w="38100">
            <a:solidFill>
              <a:srgbClr val="0EBA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2" y="437483"/>
            <a:ext cx="1600198" cy="737763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75409" y="3474720"/>
            <a:ext cx="8229600" cy="2615499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Název:</a:t>
            </a:r>
          </a:p>
          <a:p>
            <a:pPr>
              <a:buFontTx/>
              <a:buNone/>
            </a:pP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Difuzéry aromat</a:t>
            </a:r>
          </a:p>
          <a:p>
            <a:pPr marL="0">
              <a:spcBef>
                <a:spcPts val="600"/>
              </a:spcBef>
              <a:buNone/>
              <a:defRPr sz="1800"/>
            </a:pPr>
            <a:r>
              <a:rPr lang="cs-CZ" altLang="cs-CZ" sz="20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Aroma </a:t>
            </a:r>
            <a:r>
              <a:rPr lang="cs-CZ" altLang="cs-CZ" sz="20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diffuser</a:t>
            </a:r>
            <a:endParaRPr lang="cs-CZ" altLang="cs-CZ" sz="20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80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Zkratka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	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DFA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800"/>
              </a:spcBef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Popis:</a:t>
            </a:r>
          </a:p>
          <a:p>
            <a:pPr marL="0">
              <a:spcBef>
                <a:spcPts val="0"/>
              </a:spcBef>
              <a:buNone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Systémy pro zušlechťování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vzduchu vytvářející specifické ovzduší prodejen aromatizací nebo neutralizací nevhodných zápachů. </a:t>
            </a:r>
            <a:endParaRPr lang="cs-CZ" altLang="cs-CZ" sz="1600" dirty="0"/>
          </a:p>
        </p:txBody>
      </p:sp>
      <p:sp>
        <p:nvSpPr>
          <p:cNvPr id="7" name="Obdélník 4"/>
          <p:cNvSpPr>
            <a:spLocks noChangeArrowheads="1"/>
          </p:cNvSpPr>
          <p:nvPr/>
        </p:nvSpPr>
        <p:spPr bwMode="auto">
          <a:xfrm>
            <a:off x="675409" y="6182524"/>
            <a:ext cx="8088270" cy="359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no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/>
            <a:endParaRPr lang="cs-CZ" altLang="cs-CZ" sz="1400" dirty="0">
              <a:solidFill>
                <a:schemeClr val="tx1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3696" y="1704292"/>
            <a:ext cx="5443842" cy="326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6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2"/>
          <p:cNvSpPr txBox="1">
            <a:spLocks/>
          </p:cNvSpPr>
          <p:nvPr/>
        </p:nvSpPr>
        <p:spPr>
          <a:xfrm>
            <a:off x="675409" y="1639140"/>
            <a:ext cx="3251824" cy="452231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0">
              <a:spcBef>
                <a:spcPts val="0"/>
              </a:spcBef>
              <a:buNone/>
              <a:tabLst>
                <a:tab pos="900000" algn="l"/>
              </a:tabLst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Název: </a:t>
            </a:r>
          </a:p>
          <a:p>
            <a:pPr defTabSz="0">
              <a:spcBef>
                <a:spcPts val="0"/>
              </a:spcBef>
              <a:buNone/>
              <a:tabLst>
                <a:tab pos="900000" algn="l"/>
              </a:tabLst>
            </a:pP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Dočasné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prodejní </a:t>
            </a:r>
            <a:endParaRPr lang="cs-CZ" altLang="cs-CZ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0">
              <a:spcBef>
                <a:spcPts val="0"/>
              </a:spcBef>
              <a:buNone/>
              <a:tabLst>
                <a:tab pos="900000" algn="l"/>
              </a:tabLst>
            </a:pP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stojany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displaye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defTabSz="0">
              <a:spcBef>
                <a:spcPts val="0"/>
              </a:spcBef>
              <a:buNone/>
              <a:tabLst>
                <a:tab pos="900000" algn="l"/>
              </a:tabLst>
            </a:pPr>
            <a:r>
              <a:rPr lang="cs-CZ" altLang="cs-CZ" sz="2000" b="1" dirty="0" err="1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Temporary</a:t>
            </a:r>
            <a:endParaRPr lang="cs-CZ" altLang="cs-CZ" sz="20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0">
              <a:spcBef>
                <a:spcPts val="0"/>
              </a:spcBef>
              <a:buNone/>
              <a:tabLst>
                <a:tab pos="900000" algn="l"/>
              </a:tabLst>
            </a:pPr>
            <a:r>
              <a:rPr lang="cs-CZ" altLang="cs-CZ" sz="20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 </a:t>
            </a:r>
            <a:r>
              <a:rPr lang="cs-CZ" altLang="cs-CZ" sz="2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displays</a:t>
            </a:r>
          </a:p>
          <a:p>
            <a:pPr>
              <a:buNone/>
              <a:tabLst>
                <a:tab pos="900000" algn="l"/>
              </a:tabLst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Zkratka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 	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DPS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spcBef>
                <a:spcPts val="600"/>
              </a:spcBef>
              <a:buNone/>
              <a:tabLst>
                <a:tab pos="900000" algn="l"/>
              </a:tabLst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Popis: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Druhotné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vystavení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produktu ve specializovaném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stojanu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reklamní grafikou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umísťovaném variabilně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na prodejní ploše,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který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je v místě prodeje využíván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do 3 měsíců.</a:t>
            </a:r>
            <a:endParaRPr lang="cs-CZ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spcBef>
                <a:spcPts val="0"/>
              </a:spcBef>
              <a:buNone/>
              <a:tabLst>
                <a:tab pos="900000" algn="l"/>
              </a:tabLst>
            </a:pP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Dočasné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stojany jsou většinou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vyráběny z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materiálu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karton. </a:t>
            </a:r>
            <a:endParaRPr lang="cs-CZ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2" y="437483"/>
            <a:ext cx="1600198" cy="737763"/>
          </a:xfrm>
          <a:prstGeom prst="rect">
            <a:avLst/>
          </a:prstGeom>
        </p:spPr>
      </p:pic>
      <p:pic>
        <p:nvPicPr>
          <p:cNvPr id="13" name="Picture 4" descr="karton Wilkins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61" r="9319"/>
          <a:stretch/>
        </p:blipFill>
        <p:spPr bwMode="auto">
          <a:xfrm>
            <a:off x="6708307" y="1591531"/>
            <a:ext cx="1749893" cy="2817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Snímek 021"/>
          <p:cNvPicPr>
            <a:picLocks noChangeAspect="1" noChangeArrowheads="1"/>
          </p:cNvPicPr>
          <p:nvPr/>
        </p:nvPicPr>
        <p:blipFill rotWithShape="1">
          <a:blip r:embed="rId4" cstate="print"/>
          <a:srcRect l="7873" r="29596"/>
          <a:stretch/>
        </p:blipFill>
        <p:spPr bwMode="auto">
          <a:xfrm>
            <a:off x="6708307" y="4499324"/>
            <a:ext cx="1749894" cy="22197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cxnSp>
        <p:nvCxnSpPr>
          <p:cNvPr id="14" name="Přímá spojnice 13"/>
          <p:cNvCxnSpPr/>
          <p:nvPr/>
        </p:nvCxnSpPr>
        <p:spPr>
          <a:xfrm>
            <a:off x="675409" y="1439763"/>
            <a:ext cx="7782791" cy="0"/>
          </a:xfrm>
          <a:prstGeom prst="line">
            <a:avLst/>
          </a:prstGeom>
          <a:ln w="38100">
            <a:solidFill>
              <a:srgbClr val="0EBA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9" r="47265"/>
          <a:stretch/>
        </p:blipFill>
        <p:spPr>
          <a:xfrm>
            <a:off x="4601497" y="1591531"/>
            <a:ext cx="1905491" cy="512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5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Přímá spojnice 9"/>
          <p:cNvCxnSpPr/>
          <p:nvPr/>
        </p:nvCxnSpPr>
        <p:spPr>
          <a:xfrm>
            <a:off x="675409" y="1439768"/>
            <a:ext cx="7782791" cy="0"/>
          </a:xfrm>
          <a:prstGeom prst="line">
            <a:avLst/>
          </a:prstGeom>
          <a:ln w="38100">
            <a:solidFill>
              <a:srgbClr val="0EBA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2" y="437483"/>
            <a:ext cx="1600198" cy="737763"/>
          </a:xfrm>
          <a:prstGeom prst="rect">
            <a:avLst/>
          </a:prstGeom>
        </p:spPr>
      </p:pic>
      <p:sp>
        <p:nvSpPr>
          <p:cNvPr id="6" name="Obdélník 5"/>
          <p:cNvSpPr>
            <a:spLocks noChangeArrowheads="1"/>
          </p:cNvSpPr>
          <p:nvPr/>
        </p:nvSpPr>
        <p:spPr bwMode="auto">
          <a:xfrm>
            <a:off x="675410" y="1717291"/>
            <a:ext cx="3454138" cy="342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no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228600" indent="-228600" defTabSz="0" eaLnBrk="1" hangingPunct="1">
              <a:lnSpc>
                <a:spcPct val="90000"/>
              </a:lnSpc>
              <a:spcBef>
                <a:spcPts val="300"/>
              </a:spcBef>
              <a:tabLst>
                <a:tab pos="900000" algn="l"/>
              </a:tabLst>
            </a:pPr>
            <a:r>
              <a:rPr lang="cs-CZ" altLang="cs-CZ" sz="2000" dirty="0">
                <a:solidFill>
                  <a:schemeClr val="tx1"/>
                </a:solidFill>
                <a:cs typeface="Arial" panose="020B0604020202020204" pitchFamily="34" charset="0"/>
              </a:rPr>
              <a:t>Název</a:t>
            </a:r>
            <a:r>
              <a:rPr lang="cs-CZ" altLang="cs-CZ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  <a:r>
              <a:rPr lang="cs-CZ" altLang="cs-CZ" sz="20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	A stojany </a:t>
            </a:r>
            <a:br>
              <a:rPr lang="cs-CZ" altLang="cs-CZ" sz="2000" b="1" dirty="0" smtClean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cs-CZ" altLang="cs-CZ" sz="20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	</a:t>
            </a:r>
            <a:r>
              <a:rPr lang="cs-CZ" altLang="cs-CZ" sz="2000" b="1" dirty="0" smtClean="0">
                <a:solidFill>
                  <a:schemeClr val="accent3"/>
                </a:solidFill>
                <a:ea typeface="+mn-ea"/>
                <a:cs typeface="Arial" panose="020B0604020202020204" pitchFamily="34" charset="0"/>
              </a:rPr>
              <a:t>A </a:t>
            </a:r>
            <a:r>
              <a:rPr lang="cs-CZ" altLang="cs-CZ" sz="2000" b="1" dirty="0">
                <a:solidFill>
                  <a:schemeClr val="accent3"/>
                </a:solidFill>
                <a:ea typeface="+mn-ea"/>
                <a:cs typeface="Arial" panose="020B0604020202020204" pitchFamily="34" charset="0"/>
              </a:rPr>
              <a:t>displays</a:t>
            </a:r>
          </a:p>
          <a:p>
            <a:pPr algn="l" eaLnBrk="1" hangingPunct="1">
              <a:spcBef>
                <a:spcPts val="1200"/>
              </a:spcBef>
              <a:tabLst>
                <a:tab pos="900000" algn="l"/>
              </a:tabLst>
            </a:pPr>
            <a:r>
              <a:rPr lang="cs-CZ" altLang="cs-CZ" sz="1800" dirty="0">
                <a:solidFill>
                  <a:schemeClr val="tx1"/>
                </a:solidFill>
                <a:cs typeface="Arial" panose="020B0604020202020204" pitchFamily="34" charset="0"/>
              </a:rPr>
              <a:t>Zkratka</a:t>
            </a:r>
            <a:r>
              <a:rPr lang="cs-CZ" altLang="cs-CZ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  <a:r>
              <a:rPr lang="cs-CZ" altLang="cs-CZ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	AS</a:t>
            </a:r>
            <a:endParaRPr lang="cs-CZ" altLang="cs-CZ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l" eaLnBrk="1" hangingPunct="1">
              <a:spcBef>
                <a:spcPts val="1200"/>
              </a:spcBef>
              <a:tabLst>
                <a:tab pos="900000" algn="l"/>
              </a:tabLst>
            </a:pPr>
            <a:r>
              <a:rPr lang="cs-CZ" altLang="cs-CZ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Popis</a:t>
            </a:r>
            <a:r>
              <a:rPr lang="cs-CZ" altLang="cs-CZ" sz="1800" dirty="0">
                <a:solidFill>
                  <a:schemeClr val="tx1"/>
                </a:solidFill>
                <a:cs typeface="Arial" panose="020B0604020202020204" pitchFamily="34" charset="0"/>
              </a:rPr>
              <a:t>: </a:t>
            </a:r>
          </a:p>
          <a:p>
            <a:pPr algn="l" eaLnBrk="1" hangingPunct="1">
              <a:tabLst>
                <a:tab pos="900000" algn="l"/>
              </a:tabLst>
            </a:pPr>
            <a:r>
              <a:rPr lang="cs-CZ" altLang="cs-CZ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Propagační </a:t>
            </a:r>
            <a:r>
              <a:rPr lang="cs-CZ" altLang="cs-CZ" sz="1800" dirty="0">
                <a:solidFill>
                  <a:schemeClr val="tx1"/>
                </a:solidFill>
                <a:cs typeface="Arial" panose="020B0604020202020204" pitchFamily="34" charset="0"/>
              </a:rPr>
              <a:t>grafika </a:t>
            </a:r>
            <a:r>
              <a:rPr lang="cs-CZ" altLang="cs-CZ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na </a:t>
            </a:r>
            <a:r>
              <a:rPr lang="cs-CZ" altLang="cs-CZ" sz="1800" dirty="0">
                <a:solidFill>
                  <a:schemeClr val="tx1"/>
                </a:solidFill>
                <a:cs typeface="Arial" panose="020B0604020202020204" pitchFamily="34" charset="0"/>
              </a:rPr>
              <a:t>stabilním stojanu tvaru A</a:t>
            </a:r>
            <a:r>
              <a:rPr lang="cs-CZ" altLang="cs-CZ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, stojany bývají </a:t>
            </a:r>
            <a:r>
              <a:rPr lang="cs-CZ" altLang="cs-CZ" sz="1800" dirty="0">
                <a:solidFill>
                  <a:schemeClr val="tx1"/>
                </a:solidFill>
                <a:cs typeface="Arial" panose="020B0604020202020204" pitchFamily="34" charset="0"/>
              </a:rPr>
              <a:t>umístěny v blízkosti propagovaného </a:t>
            </a:r>
            <a:r>
              <a:rPr lang="cs-CZ" altLang="cs-CZ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produktu nebo před prodejnou/provozovnou pro upozornění na akce.</a:t>
            </a:r>
            <a:endParaRPr lang="cs-CZ" altLang="cs-CZ" sz="18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12" name="Picture 7" descr="Snímek 050"/>
          <p:cNvPicPr>
            <a:picLocks noChangeAspect="1" noChangeArrowheads="1"/>
          </p:cNvPicPr>
          <p:nvPr/>
        </p:nvPicPr>
        <p:blipFill>
          <a:blip r:embed="rId3" cstate="print">
            <a:lum bright="3000" contrast="4000"/>
          </a:blip>
          <a:srcRect/>
          <a:stretch>
            <a:fillRect/>
          </a:stretch>
        </p:blipFill>
        <p:spPr bwMode="auto">
          <a:xfrm>
            <a:off x="4283918" y="1697363"/>
            <a:ext cx="4173598" cy="40545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8" name="Obrázek 5" descr="orionuntitled1.jpg"/>
          <p:cNvPicPr>
            <a:picLocks noChangeAspect="1"/>
          </p:cNvPicPr>
          <p:nvPr/>
        </p:nvPicPr>
        <p:blipFill>
          <a:blip r:embed="rId4" cstate="print">
            <a:lum bright="3000" contrast="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6411" y="3720620"/>
            <a:ext cx="1903982" cy="2743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353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Přímá spojnice 9"/>
          <p:cNvCxnSpPr/>
          <p:nvPr/>
        </p:nvCxnSpPr>
        <p:spPr>
          <a:xfrm>
            <a:off x="675409" y="1439766"/>
            <a:ext cx="7782791" cy="0"/>
          </a:xfrm>
          <a:prstGeom prst="line">
            <a:avLst/>
          </a:prstGeom>
          <a:ln w="38100">
            <a:solidFill>
              <a:srgbClr val="0EBA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2" y="437483"/>
            <a:ext cx="1600198" cy="737763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75409" y="1934988"/>
            <a:ext cx="2852405" cy="352164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Název:</a:t>
            </a:r>
          </a:p>
          <a:p>
            <a:pPr>
              <a:spcBef>
                <a:spcPts val="300"/>
              </a:spcBef>
              <a:buFontTx/>
              <a:buNone/>
            </a:pP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Podlahové poutače,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totemy</a:t>
            </a:r>
          </a:p>
          <a:p>
            <a:pPr defTabSz="0">
              <a:spcBef>
                <a:spcPts val="600"/>
              </a:spcBef>
              <a:buFontTx/>
              <a:buNone/>
              <a:tabLst>
                <a:tab pos="972000" algn="l"/>
              </a:tabLst>
            </a:pPr>
            <a:r>
              <a:rPr lang="cs-CZ" altLang="cs-CZ" sz="2000" b="1" dirty="0" err="1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Floor</a:t>
            </a:r>
            <a:r>
              <a:rPr lang="cs-CZ" altLang="cs-CZ" sz="20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eyecatchers</a:t>
            </a:r>
            <a:endParaRPr lang="cs-CZ" altLang="cs-CZ" sz="2000" b="1" dirty="0" smtClean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0">
              <a:spcBef>
                <a:spcPts val="0"/>
              </a:spcBef>
              <a:buFontTx/>
              <a:buNone/>
              <a:tabLst>
                <a:tab pos="972000" algn="l"/>
              </a:tabLst>
            </a:pPr>
            <a:r>
              <a:rPr lang="cs-CZ" altLang="cs-CZ" sz="20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cs-CZ" altLang="cs-CZ" sz="20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totems</a:t>
            </a:r>
            <a:endParaRPr lang="cs-CZ" altLang="cs-CZ" sz="20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Zkratka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PP</a:t>
            </a:r>
          </a:p>
          <a:p>
            <a:pPr>
              <a:buFontTx/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Popis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akýkoli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podlahový poutač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 grafikou v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místě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prodeje,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aniž by nesl produkty k prodeji.</a:t>
            </a:r>
          </a:p>
        </p:txBody>
      </p:sp>
      <p:sp>
        <p:nvSpPr>
          <p:cNvPr id="7" name="Obdélník 4"/>
          <p:cNvSpPr>
            <a:spLocks noChangeArrowheads="1"/>
          </p:cNvSpPr>
          <p:nvPr/>
        </p:nvSpPr>
        <p:spPr bwMode="auto">
          <a:xfrm>
            <a:off x="675410" y="5115063"/>
            <a:ext cx="2575135" cy="1589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no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/>
            <a:endParaRPr lang="cs-CZ" altLang="cs-CZ" sz="1400" dirty="0">
              <a:solidFill>
                <a:schemeClr val="tx1"/>
              </a:solidFill>
            </a:endParaRPr>
          </a:p>
        </p:txBody>
      </p:sp>
      <p:pic>
        <p:nvPicPr>
          <p:cNvPr id="12" name="Picture 4" descr="Storck Merci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57" r="6956"/>
          <a:stretch/>
        </p:blipFill>
        <p:spPr bwMode="auto">
          <a:xfrm>
            <a:off x="6265081" y="1934989"/>
            <a:ext cx="2253588" cy="461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Braun stromek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84" r="11979"/>
          <a:stretch/>
        </p:blipFill>
        <p:spPr bwMode="auto">
          <a:xfrm>
            <a:off x="3669381" y="1934988"/>
            <a:ext cx="2454132" cy="4616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937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Přímá spojnice 9"/>
          <p:cNvCxnSpPr/>
          <p:nvPr/>
        </p:nvCxnSpPr>
        <p:spPr>
          <a:xfrm>
            <a:off x="675409" y="1439766"/>
            <a:ext cx="7782791" cy="0"/>
          </a:xfrm>
          <a:prstGeom prst="line">
            <a:avLst/>
          </a:prstGeom>
          <a:ln w="38100">
            <a:solidFill>
              <a:srgbClr val="0EBA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2" y="437483"/>
            <a:ext cx="1600198" cy="737763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75409" y="1704287"/>
            <a:ext cx="7798357" cy="335614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Název:</a:t>
            </a:r>
          </a:p>
          <a:p>
            <a:pPr>
              <a:spcBef>
                <a:spcPts val="300"/>
              </a:spcBef>
              <a:buFontTx/>
              <a:buNone/>
            </a:pP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Paletové ostrovy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dekorace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0">
              <a:spcBef>
                <a:spcPts val="600"/>
              </a:spcBef>
              <a:buFontTx/>
              <a:buNone/>
              <a:tabLst>
                <a:tab pos="972000" algn="l"/>
              </a:tabLst>
            </a:pPr>
            <a:r>
              <a:rPr lang="cs-CZ" altLang="cs-CZ" sz="20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Palette</a:t>
            </a:r>
            <a:r>
              <a:rPr lang="cs-CZ" altLang="cs-CZ" sz="2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isles</a:t>
            </a:r>
            <a:endParaRPr lang="cs-CZ" altLang="cs-CZ" sz="2000" b="1" dirty="0" smtClean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0">
              <a:spcBef>
                <a:spcPts val="0"/>
              </a:spcBef>
              <a:buFontTx/>
              <a:buNone/>
              <a:tabLst>
                <a:tab pos="972000" algn="l"/>
              </a:tabLst>
            </a:pPr>
            <a:r>
              <a:rPr lang="cs-CZ" altLang="cs-CZ" sz="20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cs-CZ" altLang="cs-CZ" sz="20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decorations</a:t>
            </a:r>
            <a:endParaRPr lang="cs-CZ" altLang="cs-CZ" sz="20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Zkratka: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Popis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Reklamní dekorace, která 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zajišťuje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masové vystavení </a:t>
            </a:r>
            <a:endParaRPr lang="cs-CZ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buFontTx/>
              <a:buNone/>
            </a:pP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výrobků na paletě v rámci 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druhotného vystavení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na prodejní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ploše.</a:t>
            </a:r>
            <a:endParaRPr lang="cs-CZ" altLang="cs-CZ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PaletovyOstrovSTI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05" r="8838"/>
          <a:stretch/>
        </p:blipFill>
        <p:spPr bwMode="auto">
          <a:xfrm>
            <a:off x="3805084" y="1562405"/>
            <a:ext cx="2328598" cy="233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5530" y="3972549"/>
            <a:ext cx="2328152" cy="2459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9" t="12424"/>
          <a:stretch/>
        </p:blipFill>
        <p:spPr bwMode="auto">
          <a:xfrm>
            <a:off x="6230743" y="3974065"/>
            <a:ext cx="2145962" cy="2458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0" r="20335"/>
          <a:stretch/>
        </p:blipFill>
        <p:spPr bwMode="auto">
          <a:xfrm>
            <a:off x="6230743" y="1562944"/>
            <a:ext cx="2145962" cy="2338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7081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otiv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3402</TotalTime>
  <Words>822</Words>
  <Application>Microsoft Office PowerPoint</Application>
  <PresentationFormat>Předvádění na obrazovce (4:3)</PresentationFormat>
  <Paragraphs>354</Paragraphs>
  <Slides>55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62" baseType="lpstr">
      <vt:lpstr>Arial Unicode MS</vt:lpstr>
      <vt:lpstr>MS PGothic</vt:lpstr>
      <vt:lpstr>Arial</vt:lpstr>
      <vt:lpstr>Calibri</vt:lpstr>
      <vt:lpstr>Calibri Light</vt:lpstr>
      <vt:lpstr>Frutiger CE 55 Roman</vt:lpstr>
      <vt:lpstr>Motiv Office</vt:lpstr>
      <vt:lpstr>Prezentace aplikace PowerPoint</vt:lpstr>
      <vt:lpstr>VYSVĚTLENÍ POJMŮ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POP prostředky k pokladnám  a obslužným pultům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Typologie POP medii_2017 update final</dc:title>
  <dc:subject/>
  <dc:creator>Dr. Daniel Jesensky</dc:creator>
  <cp:keywords/>
  <dc:description/>
  <cp:lastModifiedBy>Daniela</cp:lastModifiedBy>
  <cp:revision>400</cp:revision>
  <cp:lastPrinted>2017-05-18T12:34:19Z</cp:lastPrinted>
  <dcterms:created xsi:type="dcterms:W3CDTF">2015-04-13T17:45:08Z</dcterms:created>
  <dcterms:modified xsi:type="dcterms:W3CDTF">2017-05-26T12:40:39Z</dcterms:modified>
  <cp:category/>
</cp:coreProperties>
</file>